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7"/>
  </p:handoutMasterIdLst>
  <p:sldIdLst>
    <p:sldId id="696" r:id="rId3"/>
    <p:sldId id="1101" r:id="rId5"/>
    <p:sldId id="1151" r:id="rId6"/>
    <p:sldId id="1725" r:id="rId7"/>
    <p:sldId id="1778" r:id="rId8"/>
    <p:sldId id="1792" r:id="rId9"/>
    <p:sldId id="1793" r:id="rId10"/>
    <p:sldId id="1768" r:id="rId11"/>
    <p:sldId id="1781" r:id="rId12"/>
    <p:sldId id="1782" r:id="rId13"/>
    <p:sldId id="1783" r:id="rId14"/>
    <p:sldId id="1784" r:id="rId15"/>
    <p:sldId id="1785" r:id="rId16"/>
    <p:sldId id="1786" r:id="rId17"/>
    <p:sldId id="1787" r:id="rId18"/>
    <p:sldId id="1788" r:id="rId19"/>
    <p:sldId id="1789" r:id="rId20"/>
    <p:sldId id="1790" r:id="rId21"/>
    <p:sldId id="1791" r:id="rId22"/>
    <p:sldId id="283" r:id="rId23"/>
    <p:sldId id="282" r:id="rId24"/>
    <p:sldId id="1775" r:id="rId25"/>
    <p:sldId id="1224" r:id="rId26"/>
    <p:sldId id="284" r:id="rId27"/>
    <p:sldId id="285" r:id="rId28"/>
    <p:sldId id="1226" r:id="rId29"/>
    <p:sldId id="1157" r:id="rId30"/>
    <p:sldId id="1166" r:id="rId31"/>
    <p:sldId id="1178" r:id="rId32"/>
    <p:sldId id="1177" r:id="rId33"/>
    <p:sldId id="1163" r:id="rId34"/>
    <p:sldId id="1233" r:id="rId35"/>
    <p:sldId id="1235" r:id="rId36"/>
    <p:sldId id="1769" r:id="rId37"/>
    <p:sldId id="1770" r:id="rId38"/>
    <p:sldId id="1774" r:id="rId39"/>
    <p:sldId id="1754" r:id="rId40"/>
    <p:sldId id="1727" r:id="rId41"/>
    <p:sldId id="1757" r:id="rId42"/>
    <p:sldId id="1766" r:id="rId43"/>
    <p:sldId id="1776" r:id="rId44"/>
    <p:sldId id="1758" r:id="rId45"/>
    <p:sldId id="1759" r:id="rId46"/>
  </p:sldIdLst>
  <p:sldSz cx="12192000" cy="6858000"/>
  <p:notesSz cx="6811645" cy="994537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48" userDrawn="1">
          <p15:clr>
            <a:srgbClr val="A4A3A4"/>
          </p15:clr>
        </p15:guide>
        <p15:guide id="2" pos="11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BBCA3"/>
    <a:srgbClr val="0066CC"/>
    <a:srgbClr val="A3D6D9"/>
    <a:srgbClr val="FF9933"/>
    <a:srgbClr val="0070C0"/>
    <a:srgbClr val="1C2948"/>
    <a:srgbClr val="00B0F0"/>
    <a:srgbClr val="DFF1F2"/>
    <a:srgbClr val="00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53" autoAdjust="0"/>
    <p:restoredTop sz="93673" autoAdjust="0"/>
  </p:normalViewPr>
  <p:slideViewPr>
    <p:cSldViewPr snapToGrid="0" showGuides="1">
      <p:cViewPr varScale="1">
        <p:scale>
          <a:sx n="61" d="100"/>
          <a:sy n="61" d="100"/>
        </p:scale>
        <p:origin x="540" y="52"/>
      </p:cViewPr>
      <p:guideLst>
        <p:guide orient="horz" pos="2248"/>
        <p:guide pos="1141"/>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dirty="0"/>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dirty="0"/>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dirty="0"/>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Open Sans" panose="020B0606030504020204" pitchFamily="34" charset="0"/>
              </a:rPr>
              <a:t>贪婪算法只会挑出最可能的那一个单词，然后继续。而集束搜索则会考虑多个选择，集束搜索算法会有一个参数</a:t>
            </a:r>
            <a:r>
              <a:rPr lang="en-US" altLang="zh-CN" b="1" i="0" dirty="0">
                <a:solidFill>
                  <a:srgbClr val="333333"/>
                </a:solidFill>
                <a:effectLst/>
                <a:latin typeface="Open Sans" panose="020B0606030504020204" pitchFamily="34" charset="0"/>
              </a:rPr>
              <a:t>B</a:t>
            </a:r>
            <a:r>
              <a:rPr lang="zh-CN" altLang="en-US" b="0" i="0" dirty="0">
                <a:solidFill>
                  <a:srgbClr val="333333"/>
                </a:solidFill>
                <a:effectLst/>
                <a:latin typeface="Open Sans" panose="020B0606030504020204" pitchFamily="34" charset="0"/>
              </a:rPr>
              <a:t>，叫做集束宽（</a:t>
            </a:r>
            <a:r>
              <a:rPr lang="en-US" altLang="zh-CN" b="1" i="0" dirty="0">
                <a:solidFill>
                  <a:srgbClr val="333333"/>
                </a:solidFill>
                <a:effectLst/>
                <a:latin typeface="Open Sans" panose="020B0606030504020204" pitchFamily="34" charset="0"/>
              </a:rPr>
              <a:t>beam width</a:t>
            </a:r>
            <a:r>
              <a:rPr lang="zh-CN" altLang="en-US" b="0" i="0" dirty="0">
                <a:solidFill>
                  <a:srgbClr val="333333"/>
                </a:solidFill>
                <a:effectLst/>
                <a:latin typeface="Open Sans" panose="020B0606030504020204" pitchFamily="34" charset="0"/>
              </a:rPr>
              <a:t>）。</a:t>
            </a:r>
            <a:endParaRPr lang="en-US" altLang="zh-CN" b="0" i="0" dirty="0">
              <a:solidFill>
                <a:srgbClr val="333333"/>
              </a:solidFill>
              <a:effectLst/>
              <a:latin typeface="Open Sans" panose="020B0606030504020204" pitchFamily="34" charset="0"/>
            </a:endParaRPr>
          </a:p>
          <a:p>
            <a:pPr algn="l"/>
            <a:r>
              <a:rPr lang="zh-CN" altLang="en-US" b="0" i="0" dirty="0">
                <a:solidFill>
                  <a:srgbClr val="333333"/>
                </a:solidFill>
                <a:effectLst/>
                <a:latin typeface="Open Sans" panose="020B0606030504020204" pitchFamily="34" charset="0"/>
              </a:rPr>
              <a:t>在这个例子中我把这个集束宽设成</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，这样就意味着集束搜索不会只考虑一个可能结果，而是一次会考虑</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个，比如对第一个单词有不同选择的可能性，最后找到</a:t>
            </a:r>
            <a:r>
              <a:rPr lang="en-US" altLang="zh-CN" b="1" i="0" dirty="0">
                <a:solidFill>
                  <a:srgbClr val="333333"/>
                </a:solidFill>
                <a:effectLst/>
                <a:latin typeface="Open Sans" panose="020B0606030504020204" pitchFamily="34" charset="0"/>
              </a:rPr>
              <a:t>in</a:t>
            </a:r>
            <a:r>
              <a:rPr lang="zh-CN" altLang="en-US" b="0" i="0" dirty="0">
                <a:solidFill>
                  <a:srgbClr val="333333"/>
                </a:solidFill>
                <a:effectLst/>
                <a:latin typeface="Open Sans" panose="020B0606030504020204" pitchFamily="34" charset="0"/>
              </a:rPr>
              <a:t>、</a:t>
            </a:r>
            <a:r>
              <a:rPr lang="en-US" altLang="zh-CN" b="1" i="0" dirty="0">
                <a:solidFill>
                  <a:srgbClr val="333333"/>
                </a:solidFill>
                <a:effectLst/>
                <a:latin typeface="Open Sans" panose="020B0606030504020204" pitchFamily="34" charset="0"/>
              </a:rPr>
              <a:t>jane</a:t>
            </a:r>
            <a:r>
              <a:rPr lang="zh-CN" altLang="en-US" b="0" i="0" dirty="0">
                <a:solidFill>
                  <a:srgbClr val="333333"/>
                </a:solidFill>
                <a:effectLst/>
                <a:latin typeface="Open Sans" panose="020B0606030504020204" pitchFamily="34" charset="0"/>
              </a:rPr>
              <a:t>、</a:t>
            </a:r>
            <a:r>
              <a:rPr lang="en-US" altLang="zh-CN" b="1" i="0" dirty="0" err="1">
                <a:solidFill>
                  <a:srgbClr val="333333"/>
                </a:solidFill>
                <a:effectLst/>
                <a:latin typeface="Open Sans" panose="020B0606030504020204" pitchFamily="34" charset="0"/>
              </a:rPr>
              <a:t>september</a:t>
            </a:r>
            <a:r>
              <a:rPr lang="zh-CN" altLang="en-US" b="0" i="0" dirty="0">
                <a:solidFill>
                  <a:srgbClr val="333333"/>
                </a:solidFill>
                <a:effectLst/>
                <a:latin typeface="Open Sans" panose="020B0606030504020204" pitchFamily="34" charset="0"/>
              </a:rPr>
              <a:t>，是英语输出的第一个单词的最可能的三个选项，然后集束搜索算法会把结果存到计算机内存里以便后面尝试用这三个词。如果集束宽设的不一样，如果集束宽这个参数是</a:t>
            </a:r>
            <a:r>
              <a:rPr lang="en-US" altLang="zh-CN" b="0" i="0" dirty="0">
                <a:solidFill>
                  <a:srgbClr val="333333"/>
                </a:solidFill>
                <a:effectLst/>
                <a:latin typeface="Open Sans" panose="020B0606030504020204" pitchFamily="34" charset="0"/>
              </a:rPr>
              <a:t>10</a:t>
            </a:r>
            <a:r>
              <a:rPr lang="zh-CN" altLang="en-US" b="0" i="0" dirty="0">
                <a:solidFill>
                  <a:srgbClr val="333333"/>
                </a:solidFill>
                <a:effectLst/>
                <a:latin typeface="Open Sans" panose="020B0606030504020204" pitchFamily="34" charset="0"/>
              </a:rPr>
              <a:t>的话，那么我们跟踪的不仅仅</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个，而是</a:t>
            </a:r>
            <a:r>
              <a:rPr lang="en-US" altLang="zh-CN" b="0" i="0" dirty="0">
                <a:solidFill>
                  <a:srgbClr val="333333"/>
                </a:solidFill>
                <a:effectLst/>
                <a:latin typeface="Open Sans" panose="020B0606030504020204" pitchFamily="34" charset="0"/>
              </a:rPr>
              <a:t>10</a:t>
            </a:r>
            <a:r>
              <a:rPr lang="zh-CN" altLang="en-US" b="0" i="0" dirty="0">
                <a:solidFill>
                  <a:srgbClr val="333333"/>
                </a:solidFill>
                <a:effectLst/>
                <a:latin typeface="Open Sans" panose="020B0606030504020204" pitchFamily="34" charset="0"/>
              </a:rPr>
              <a:t>个第一个单词的最可能的选择。所以要明白，为了执行集束搜索的第一步，你需要输入法语句子到编码网络，然后会解码这个网络，这个</a:t>
            </a:r>
            <a:r>
              <a:rPr lang="en-US" altLang="zh-CN" b="1" i="0" dirty="0" err="1">
                <a:solidFill>
                  <a:srgbClr val="333333"/>
                </a:solidFill>
                <a:effectLst/>
                <a:latin typeface="Open Sans" panose="020B0606030504020204" pitchFamily="34" charset="0"/>
              </a:rPr>
              <a:t>softmax</a:t>
            </a:r>
            <a:r>
              <a:rPr lang="zh-CN" altLang="en-US" b="0" i="0" dirty="0">
                <a:solidFill>
                  <a:srgbClr val="333333"/>
                </a:solidFill>
                <a:effectLst/>
                <a:latin typeface="Open Sans" panose="020B0606030504020204" pitchFamily="34" charset="0"/>
              </a:rPr>
              <a:t>层（上图编号</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所示）会输出</a:t>
            </a:r>
            <a:r>
              <a:rPr lang="en-US" altLang="zh-CN" b="0" i="0" dirty="0">
                <a:solidFill>
                  <a:srgbClr val="333333"/>
                </a:solidFill>
                <a:effectLst/>
                <a:latin typeface="Open Sans" panose="020B0606030504020204" pitchFamily="34" charset="0"/>
              </a:rPr>
              <a:t>10,000</a:t>
            </a:r>
            <a:r>
              <a:rPr lang="zh-CN" altLang="en-US" b="0" i="0" dirty="0">
                <a:solidFill>
                  <a:srgbClr val="333333"/>
                </a:solidFill>
                <a:effectLst/>
                <a:latin typeface="Open Sans" panose="020B0606030504020204" pitchFamily="34" charset="0"/>
              </a:rPr>
              <a:t>个概率值，得到这</a:t>
            </a:r>
            <a:r>
              <a:rPr lang="en-US" altLang="zh-CN" b="0" i="0" dirty="0">
                <a:solidFill>
                  <a:srgbClr val="333333"/>
                </a:solidFill>
                <a:effectLst/>
                <a:latin typeface="Open Sans" panose="020B0606030504020204" pitchFamily="34" charset="0"/>
              </a:rPr>
              <a:t>10,000</a:t>
            </a:r>
            <a:r>
              <a:rPr lang="zh-CN" altLang="en-US" b="0" i="0" dirty="0">
                <a:solidFill>
                  <a:srgbClr val="333333"/>
                </a:solidFill>
                <a:effectLst/>
                <a:latin typeface="Open Sans" panose="020B0606030504020204" pitchFamily="34" charset="0"/>
              </a:rPr>
              <a:t>个输出的概率值，取前三个存起来。</a:t>
            </a:r>
            <a:endParaRPr lang="zh-CN" altLang="en-US" b="0" i="0" dirty="0">
              <a:solidFill>
                <a:srgbClr val="333333"/>
              </a:solidFill>
              <a:effectLst/>
              <a:latin typeface="Open Sans" panose="020B0606030504020204" pitchFamily="34" charset="0"/>
            </a:endParaRPr>
          </a:p>
          <a:p>
            <a:pPr algn="l"/>
            <a:r>
              <a:rPr lang="zh-CN" altLang="en-US" b="0" i="0" dirty="0">
                <a:solidFill>
                  <a:srgbClr val="333333"/>
                </a:solidFill>
                <a:effectLst/>
                <a:latin typeface="Open Sans" panose="020B0606030504020204" pitchFamily="34" charset="0"/>
              </a:rPr>
              <a:t>让我们看看集束搜索算法的第二步，已经选出了</a:t>
            </a:r>
            <a:r>
              <a:rPr lang="en-US" altLang="zh-CN" b="1" i="0" dirty="0">
                <a:solidFill>
                  <a:srgbClr val="333333"/>
                </a:solidFill>
                <a:effectLst/>
                <a:latin typeface="Open Sans" panose="020B0606030504020204" pitchFamily="34" charset="0"/>
              </a:rPr>
              <a:t>in</a:t>
            </a:r>
            <a:r>
              <a:rPr lang="zh-CN" altLang="en-US" b="0" i="0" dirty="0">
                <a:solidFill>
                  <a:srgbClr val="333333"/>
                </a:solidFill>
                <a:effectLst/>
                <a:latin typeface="Open Sans" panose="020B0606030504020204" pitchFamily="34" charset="0"/>
              </a:rPr>
              <a:t>、</a:t>
            </a:r>
            <a:r>
              <a:rPr lang="en-US" altLang="zh-CN" b="1" i="0" dirty="0">
                <a:solidFill>
                  <a:srgbClr val="333333"/>
                </a:solidFill>
                <a:effectLst/>
                <a:latin typeface="Open Sans" panose="020B0606030504020204" pitchFamily="34" charset="0"/>
              </a:rPr>
              <a:t>jane</a:t>
            </a:r>
            <a:r>
              <a:rPr lang="zh-CN" altLang="en-US" b="0" i="0" dirty="0">
                <a:solidFill>
                  <a:srgbClr val="333333"/>
                </a:solidFill>
                <a:effectLst/>
                <a:latin typeface="Open Sans" panose="020B0606030504020204" pitchFamily="34" charset="0"/>
              </a:rPr>
              <a:t>、</a:t>
            </a:r>
            <a:r>
              <a:rPr lang="en-US" altLang="zh-CN" b="1" i="0" dirty="0" err="1">
                <a:solidFill>
                  <a:srgbClr val="333333"/>
                </a:solidFill>
                <a:effectLst/>
                <a:latin typeface="Open Sans" panose="020B0606030504020204" pitchFamily="34" charset="0"/>
              </a:rPr>
              <a:t>september</a:t>
            </a:r>
            <a:r>
              <a:rPr lang="zh-CN" altLang="en-US" b="0" i="0" dirty="0">
                <a:solidFill>
                  <a:srgbClr val="333333"/>
                </a:solidFill>
                <a:effectLst/>
                <a:latin typeface="Open Sans" panose="020B0606030504020204" pitchFamily="34" charset="0"/>
              </a:rPr>
              <a:t>作为第一个单词三个最可能的选择，集束算法接下来会针对每个第一个单词考虑第二个单词是什么，单词</a:t>
            </a:r>
            <a:r>
              <a:rPr lang="en-US" altLang="zh-CN" b="1" i="0" dirty="0">
                <a:solidFill>
                  <a:srgbClr val="333333"/>
                </a:solidFill>
                <a:effectLst/>
                <a:latin typeface="Open Sans" panose="020B0606030504020204" pitchFamily="34" charset="0"/>
              </a:rPr>
              <a:t>in</a:t>
            </a:r>
            <a:r>
              <a:rPr lang="zh-CN" altLang="en-US" b="0" i="0" dirty="0">
                <a:solidFill>
                  <a:srgbClr val="333333"/>
                </a:solidFill>
                <a:effectLst/>
                <a:latin typeface="Open Sans" panose="020B0606030504020204" pitchFamily="34" charset="0"/>
              </a:rPr>
              <a:t>后面的第二个单词可能是</a:t>
            </a:r>
            <a:r>
              <a:rPr lang="en-US" altLang="zh-CN" b="1"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或者是</a:t>
            </a:r>
            <a:r>
              <a:rPr lang="en-US" altLang="zh-CN" b="1" i="0" dirty="0" err="1">
                <a:solidFill>
                  <a:srgbClr val="333333"/>
                </a:solidFill>
                <a:effectLst/>
                <a:latin typeface="Open Sans" panose="020B0606030504020204" pitchFamily="34" charset="0"/>
              </a:rPr>
              <a:t>aaron</a:t>
            </a:r>
            <a:r>
              <a:rPr lang="zh-CN" altLang="en-US" b="0" i="0" dirty="0">
                <a:solidFill>
                  <a:srgbClr val="333333"/>
                </a:solidFill>
                <a:effectLst/>
                <a:latin typeface="Open Sans" panose="020B0606030504020204" pitchFamily="34" charset="0"/>
              </a:rPr>
              <a:t>，我就是从词汇表里把这些词列了出来，或者是列表里某个位置，</a:t>
            </a:r>
            <a:r>
              <a:rPr lang="en-US" altLang="zh-CN" b="1" i="0" dirty="0" err="1">
                <a:solidFill>
                  <a:srgbClr val="333333"/>
                </a:solidFill>
                <a:effectLst/>
                <a:latin typeface="Open Sans" panose="020B0606030504020204" pitchFamily="34" charset="0"/>
              </a:rPr>
              <a:t>september</a:t>
            </a:r>
            <a:r>
              <a:rPr lang="zh-CN" altLang="en-US" b="0" i="0" dirty="0">
                <a:solidFill>
                  <a:srgbClr val="333333"/>
                </a:solidFill>
                <a:effectLst/>
                <a:latin typeface="Open Sans" panose="020B0606030504020204" pitchFamily="34" charset="0"/>
              </a:rPr>
              <a:t>，可能是列表里的 </a:t>
            </a:r>
            <a:r>
              <a:rPr lang="en-US" altLang="zh-CN" b="1" i="0" dirty="0">
                <a:solidFill>
                  <a:srgbClr val="333333"/>
                </a:solidFill>
                <a:effectLst/>
                <a:latin typeface="Open Sans" panose="020B0606030504020204" pitchFamily="34" charset="0"/>
              </a:rPr>
              <a:t>visit</a:t>
            </a:r>
            <a:r>
              <a:rPr lang="zh-CN" altLang="en-US" b="0" i="0" dirty="0">
                <a:solidFill>
                  <a:srgbClr val="333333"/>
                </a:solidFill>
                <a:effectLst/>
                <a:latin typeface="Open Sans" panose="020B0606030504020204" pitchFamily="34" charset="0"/>
              </a:rPr>
              <a:t>，一直到字母</a:t>
            </a:r>
            <a:r>
              <a:rPr lang="en-US" altLang="zh-CN" b="1" i="0" dirty="0">
                <a:solidFill>
                  <a:srgbClr val="333333"/>
                </a:solidFill>
                <a:effectLst/>
                <a:latin typeface="Open Sans" panose="020B0606030504020204" pitchFamily="34" charset="0"/>
              </a:rPr>
              <a:t>z</a:t>
            </a:r>
            <a:r>
              <a:rPr lang="zh-CN" altLang="en-US" b="0" i="0" dirty="0">
                <a:solidFill>
                  <a:srgbClr val="333333"/>
                </a:solidFill>
                <a:effectLst/>
                <a:latin typeface="Open Sans" panose="020B0606030504020204" pitchFamily="34" charset="0"/>
              </a:rPr>
              <a:t>，最后一个单词是</a:t>
            </a:r>
            <a:r>
              <a:rPr lang="en-US" altLang="zh-CN" b="1" i="0" dirty="0" err="1">
                <a:solidFill>
                  <a:srgbClr val="333333"/>
                </a:solidFill>
                <a:effectLst/>
                <a:latin typeface="Open Sans" panose="020B0606030504020204" pitchFamily="34" charset="0"/>
              </a:rPr>
              <a:t>zulu</a:t>
            </a:r>
            <a:r>
              <a:rPr lang="zh-CN" altLang="en-US" b="0" i="0" dirty="0">
                <a:solidFill>
                  <a:srgbClr val="333333"/>
                </a:solidFill>
                <a:effectLst/>
                <a:latin typeface="Open Sans" panose="020B0606030504020204" pitchFamily="34" charset="0"/>
              </a:rPr>
              <a:t>（下图编号</a:t>
            </a:r>
            <a:r>
              <a:rPr lang="en-US" altLang="zh-CN" b="0" i="0" dirty="0">
                <a:solidFill>
                  <a:srgbClr val="333333"/>
                </a:solidFill>
                <a:effectLst/>
                <a:latin typeface="Open Sans" panose="020B0606030504020204" pitchFamily="34" charset="0"/>
              </a:rPr>
              <a:t>1</a:t>
            </a:r>
            <a:r>
              <a:rPr lang="zh-CN" altLang="en-US" b="0" i="0" dirty="0">
                <a:solidFill>
                  <a:srgbClr val="333333"/>
                </a:solidFill>
                <a:effectLst/>
                <a:latin typeface="Open Sans" panose="020B0606030504020204" pitchFamily="34" charset="0"/>
              </a:rPr>
              <a:t>所示）。</a:t>
            </a:r>
            <a:endParaRPr lang="zh-CN" altLang="en-US"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a:t>
            </a:r>
            <a:r>
              <a:rPr lang="en-US" altLang="zh-CN" dirty="0"/>
              <a:t>LM</a:t>
            </a:r>
            <a:r>
              <a:rPr lang="zh-CN" altLang="en-US" dirty="0"/>
              <a:t>要学习语言特征，都是以前文预测下一个词为训练目标，所以不能拿两个方向的</a:t>
            </a:r>
            <a:r>
              <a:rPr lang="en-US" altLang="zh-CN" dirty="0"/>
              <a:t>encode</a:t>
            </a:r>
            <a:r>
              <a:rPr lang="zh-CN" altLang="en-US" dirty="0"/>
              <a:t>来训练。现有的语言模型例如</a:t>
            </a:r>
            <a:r>
              <a:rPr lang="en-US" altLang="zh-CN" dirty="0" err="1"/>
              <a:t>ELMo</a:t>
            </a:r>
            <a:r>
              <a:rPr lang="zh-CN" altLang="en-US" dirty="0"/>
              <a:t>号称是双向</a:t>
            </a:r>
            <a:r>
              <a:rPr lang="en-US" altLang="zh-CN" dirty="0"/>
              <a:t>LM(</a:t>
            </a:r>
            <a:r>
              <a:rPr lang="en-US" altLang="zh-CN" dirty="0" err="1"/>
              <a:t>BiLM</a:t>
            </a:r>
            <a:r>
              <a:rPr lang="en-US" altLang="zh-CN" dirty="0"/>
              <a:t>)</a:t>
            </a:r>
            <a:r>
              <a:rPr lang="zh-CN" altLang="en-US" dirty="0"/>
              <a:t>，但是实际上是两个单向</a:t>
            </a:r>
            <a:r>
              <a:rPr lang="en-US" altLang="zh-CN" dirty="0"/>
              <a:t>RNN</a:t>
            </a:r>
            <a:r>
              <a:rPr lang="zh-CN" altLang="en-US" dirty="0"/>
              <a:t>构成的语言模型的拼接。</a:t>
            </a:r>
            <a:endParaRPr lang="zh-CN" altLang="en-US" dirty="0"/>
          </a:p>
          <a:p>
            <a:r>
              <a:rPr lang="zh-CN" altLang="en-US" dirty="0"/>
              <a:t>       为了利用好前面词和后面词的概率。</a:t>
            </a:r>
            <a:r>
              <a:rPr lang="en-US" altLang="zh-CN" dirty="0"/>
              <a:t>BERT</a:t>
            </a:r>
            <a:r>
              <a:rPr lang="zh-CN" altLang="en-US" dirty="0"/>
              <a:t>提出了</a:t>
            </a:r>
            <a:r>
              <a:rPr lang="en-US" altLang="zh-CN" dirty="0"/>
              <a:t>Masked Language Model</a:t>
            </a:r>
            <a:r>
              <a:rPr lang="zh-CN" altLang="en-US" dirty="0"/>
              <a:t>，也就是随机去掉句子中的部分</a:t>
            </a:r>
            <a:r>
              <a:rPr lang="en-US" altLang="zh-CN" dirty="0"/>
              <a:t>token</a:t>
            </a:r>
            <a:r>
              <a:rPr lang="zh-CN" altLang="en-US" dirty="0"/>
              <a:t>，然后模型来预测被去掉的</a:t>
            </a:r>
            <a:r>
              <a:rPr lang="en-US" altLang="zh-CN" dirty="0"/>
              <a:t>token</a:t>
            </a:r>
            <a:r>
              <a:rPr lang="zh-CN" altLang="en-US" dirty="0"/>
              <a:t>是什么。这样实际上已经不是传统的神经网络语言模型了，而是单纯作为分类问题，根据这个时刻的</a:t>
            </a:r>
            <a:r>
              <a:rPr lang="en-US" altLang="zh-CN" dirty="0"/>
              <a:t>hidden state</a:t>
            </a:r>
            <a:r>
              <a:rPr lang="zh-CN" altLang="en-US" dirty="0"/>
              <a:t>来预测这个时刻的</a:t>
            </a:r>
            <a:r>
              <a:rPr lang="en-US" altLang="zh-CN" dirty="0"/>
              <a:t>token</a:t>
            </a:r>
            <a:r>
              <a:rPr lang="zh-CN" altLang="en-US" dirty="0"/>
              <a:t>应该是什么，而不是预测下一个时刻的词的概率分布（个人感觉有点向我</a:t>
            </a:r>
            <a:r>
              <a:rPr lang="en-US" altLang="zh-CN" dirty="0"/>
              <a:t>PPT</a:t>
            </a:r>
            <a:r>
              <a:rPr lang="zh-CN" altLang="en-US" dirty="0"/>
              <a:t>前面讲的</a:t>
            </a:r>
            <a:r>
              <a:rPr lang="en-US" altLang="zh-CN" dirty="0"/>
              <a:t>word2vec</a:t>
            </a:r>
            <a:r>
              <a:rPr lang="zh-CN" altLang="en-US" dirty="0"/>
              <a:t>）。</a:t>
            </a:r>
            <a:endParaRPr lang="zh-CN" altLang="en-US" dirty="0"/>
          </a:p>
          <a:p>
            <a:r>
              <a:rPr lang="zh-CN" altLang="en-US" dirty="0"/>
              <a:t>这里的操作是随机</a:t>
            </a:r>
            <a:r>
              <a:rPr lang="en-US" altLang="zh-CN" dirty="0"/>
              <a:t>mask</a:t>
            </a:r>
            <a:r>
              <a:rPr lang="zh-CN" altLang="en-US" dirty="0"/>
              <a:t>语料中</a:t>
            </a:r>
            <a:r>
              <a:rPr lang="en-US" altLang="zh-CN" dirty="0"/>
              <a:t>15%</a:t>
            </a:r>
            <a:r>
              <a:rPr lang="zh-CN" altLang="en-US" dirty="0"/>
              <a:t>的</a:t>
            </a:r>
            <a:r>
              <a:rPr lang="en-US" altLang="zh-CN" dirty="0"/>
              <a:t>token</a:t>
            </a:r>
            <a:r>
              <a:rPr lang="zh-CN" altLang="en-US" dirty="0"/>
              <a:t>，然后预测</a:t>
            </a:r>
            <a:r>
              <a:rPr lang="en-US" altLang="zh-CN" dirty="0"/>
              <a:t>masked token</a:t>
            </a:r>
            <a:r>
              <a:rPr lang="zh-CN" altLang="en-US" dirty="0"/>
              <a:t>，那么</a:t>
            </a:r>
            <a:r>
              <a:rPr lang="en-US" altLang="zh-CN" dirty="0"/>
              <a:t>masked token </a:t>
            </a:r>
            <a:r>
              <a:rPr lang="zh-CN" altLang="en-US" dirty="0"/>
              <a:t>位置输出的</a:t>
            </a:r>
            <a:r>
              <a:rPr lang="en-US" altLang="zh-CN" dirty="0"/>
              <a:t>final hidden vectors</a:t>
            </a:r>
            <a:r>
              <a:rPr lang="zh-CN" altLang="en-US" dirty="0"/>
              <a:t>送入</a:t>
            </a:r>
            <a:r>
              <a:rPr lang="en-US" altLang="zh-CN" dirty="0" err="1"/>
              <a:t>softmax</a:t>
            </a:r>
            <a:r>
              <a:rPr lang="zh-CN" altLang="en-US" dirty="0"/>
              <a:t>即可得到</a:t>
            </a:r>
            <a:r>
              <a:rPr lang="en-US" altLang="zh-CN" dirty="0"/>
              <a:t>masked token</a:t>
            </a:r>
            <a:r>
              <a:rPr lang="zh-CN" altLang="en-US" dirty="0"/>
              <a:t>的预测结果。</a:t>
            </a:r>
            <a:endParaRPr lang="zh-CN" altLang="en-US" dirty="0"/>
          </a:p>
          <a:p>
            <a:r>
              <a:rPr lang="zh-CN" altLang="en-US" dirty="0"/>
              <a:t>这样操作存在一个问题，</a:t>
            </a:r>
            <a:r>
              <a:rPr lang="en-US" altLang="zh-CN" dirty="0"/>
              <a:t>fine-tuning</a:t>
            </a:r>
            <a:r>
              <a:rPr lang="zh-CN" altLang="en-US" dirty="0"/>
              <a:t>的时候没有</a:t>
            </a:r>
            <a:r>
              <a:rPr lang="en-US" altLang="zh-CN" dirty="0"/>
              <a:t>[MASK]</a:t>
            </a:r>
            <a:r>
              <a:rPr lang="zh-CN" altLang="en-US" dirty="0"/>
              <a:t>这个</a:t>
            </a:r>
            <a:r>
              <a:rPr lang="en-US" altLang="zh-CN" dirty="0"/>
              <a:t>token</a:t>
            </a:r>
            <a:r>
              <a:rPr lang="zh-CN" altLang="en-US" dirty="0"/>
              <a:t>，因此存在</a:t>
            </a:r>
            <a:r>
              <a:rPr lang="en-US" altLang="zh-CN" dirty="0"/>
              <a:t>pre-training</a:t>
            </a:r>
            <a:r>
              <a:rPr lang="zh-CN" altLang="en-US" dirty="0"/>
              <a:t>和</a:t>
            </a:r>
            <a:r>
              <a:rPr lang="en-US" altLang="zh-CN" dirty="0"/>
              <a:t>fine-tuning</a:t>
            </a:r>
            <a:r>
              <a:rPr lang="zh-CN" altLang="en-US" dirty="0"/>
              <a:t>之间的不匹配，为了解决这个问题，采用了下面的策略：</a:t>
            </a:r>
            <a:endParaRPr lang="zh-CN" altLang="en-US" dirty="0"/>
          </a:p>
          <a:p>
            <a:r>
              <a:rPr lang="en-US" altLang="zh-CN" dirty="0"/>
              <a:t>80%</a:t>
            </a:r>
            <a:r>
              <a:rPr lang="zh-CN" altLang="en-US" dirty="0"/>
              <a:t>的时间中：将选中的词用</a:t>
            </a:r>
            <a:r>
              <a:rPr lang="en-US" altLang="zh-CN" dirty="0"/>
              <a:t>[MASK]token</a:t>
            </a:r>
            <a:r>
              <a:rPr lang="zh-CN" altLang="en-US" dirty="0"/>
              <a:t>来代替，例如</a:t>
            </a:r>
            <a:endParaRPr lang="zh-CN" altLang="en-US" dirty="0"/>
          </a:p>
          <a:p>
            <a:r>
              <a:rPr lang="en-US" altLang="zh-CN" dirty="0"/>
              <a:t>my dog is hairy → my dog is [MASK]</a:t>
            </a:r>
            <a:endParaRPr lang="en-US" altLang="zh-CN" dirty="0"/>
          </a:p>
          <a:p>
            <a:r>
              <a:rPr lang="en-US" altLang="zh-CN" dirty="0"/>
              <a:t>10%</a:t>
            </a:r>
            <a:r>
              <a:rPr lang="zh-CN" altLang="en-US" dirty="0"/>
              <a:t>的时间中：将选中的词用任意的词来进行代替，例如</a:t>
            </a:r>
            <a:endParaRPr lang="zh-CN" altLang="en-US" dirty="0"/>
          </a:p>
          <a:p>
            <a:r>
              <a:rPr lang="en-US" altLang="zh-CN" dirty="0"/>
              <a:t>my dog is hairy → my dog is apple</a:t>
            </a:r>
            <a:endParaRPr lang="en-US" altLang="zh-CN" dirty="0"/>
          </a:p>
          <a:p>
            <a:r>
              <a:rPr lang="en-US" altLang="zh-CN" dirty="0"/>
              <a:t>10%</a:t>
            </a:r>
            <a:r>
              <a:rPr lang="zh-CN" altLang="en-US" dirty="0"/>
              <a:t>的时间中：选中的词不发生变化，例如</a:t>
            </a:r>
            <a:endParaRPr lang="zh-CN" altLang="en-US" dirty="0"/>
          </a:p>
          <a:p>
            <a:r>
              <a:rPr lang="en-US" altLang="zh-CN" dirty="0"/>
              <a:t>my dog is hairy → my dog is hairy</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句子</a:t>
            </a:r>
            <a:r>
              <a:rPr lang="en-US" altLang="zh-CN" dirty="0"/>
              <a:t>A:Datawhale</a:t>
            </a:r>
            <a:r>
              <a:rPr lang="zh-CN" altLang="en-US" dirty="0"/>
              <a:t>是一个专注于</a:t>
            </a:r>
            <a:r>
              <a:rPr lang="en-US" altLang="zh-CN" dirty="0"/>
              <a:t>Al</a:t>
            </a:r>
            <a:r>
              <a:rPr lang="zh-CN" altLang="en-US" dirty="0"/>
              <a:t>领域的开源组织</a:t>
            </a:r>
            <a:endParaRPr lang="en-US" altLang="zh-CN"/>
          </a:p>
          <a:p>
            <a:r>
              <a:rPr lang="zh-CN" altLang="en-US"/>
              <a:t>句子</a:t>
            </a:r>
            <a:r>
              <a:rPr lang="en-US" altLang="zh-CN" dirty="0"/>
              <a:t>B:</a:t>
            </a:r>
            <a:r>
              <a:rPr lang="zh-CN" altLang="en-US" dirty="0"/>
              <a:t>它的愿景是</a:t>
            </a:r>
            <a:r>
              <a:rPr lang="en-US" altLang="zh-CN" dirty="0"/>
              <a:t>for the learner</a:t>
            </a:r>
            <a:r>
              <a:rPr lang="zh-CN" altLang="en-US" dirty="0"/>
              <a:t>和学习者一起成长</a:t>
            </a:r>
            <a:r>
              <a:rPr lang="en-US" altLang="zh-CN" dirty="0"/>
              <a:t>MASK</a:t>
            </a:r>
            <a:r>
              <a:rPr lang="zh-CN" altLang="en-US" dirty="0"/>
              <a:t>之后拼接的输入</a:t>
            </a:r>
            <a:r>
              <a:rPr lang="en-US" altLang="zh-CN" dirty="0"/>
              <a:t>,23</a:t>
            </a:r>
            <a:r>
              <a:rPr lang="zh-CN" altLang="en-US" dirty="0"/>
              <a:t>个</a:t>
            </a:r>
            <a:r>
              <a:rPr lang="en-US" altLang="zh-CN" dirty="0"/>
              <a:t>token:</a:t>
            </a:r>
            <a:endParaRPr lang="en-US" altLang="zh-CN" dirty="0"/>
          </a:p>
          <a:p>
            <a:r>
              <a:rPr lang="en-US" altLang="zh-CN" dirty="0"/>
              <a:t>[CLS]</a:t>
            </a:r>
            <a:r>
              <a:rPr lang="en-US" altLang="zh-CN" dirty="0" err="1"/>
              <a:t>Datawhale</a:t>
            </a:r>
            <a:r>
              <a:rPr lang="zh-CN" altLang="en-US" dirty="0"/>
              <a:t>是一个专注于</a:t>
            </a:r>
            <a:r>
              <a:rPr lang="en-US" altLang="zh-CN" dirty="0"/>
              <a:t>[MASK</a:t>
            </a:r>
            <a:r>
              <a:rPr lang="zh-CN" altLang="en-US" dirty="0"/>
              <a:t>领域的</a:t>
            </a:r>
            <a:r>
              <a:rPr lang="en-US" altLang="zh-CN" dirty="0"/>
              <a:t>[MASK]</a:t>
            </a:r>
            <a:r>
              <a:rPr lang="zh-CN" altLang="en-US" dirty="0"/>
              <a:t>组织</a:t>
            </a:r>
            <a:r>
              <a:rPr lang="en-US" altLang="zh-CN" dirty="0"/>
              <a:t>[SEP]</a:t>
            </a:r>
            <a:r>
              <a:rPr lang="zh-CN" altLang="en-US" dirty="0"/>
              <a:t>它的</a:t>
            </a:r>
            <a:r>
              <a:rPr lang="en-US" altLang="zh-CN" dirty="0"/>
              <a:t>[MASK</a:t>
            </a:r>
            <a:r>
              <a:rPr lang="zh-CN" altLang="en-US" dirty="0"/>
              <a:t>是</a:t>
            </a:r>
            <a:r>
              <a:rPr lang="en-US" altLang="zh-CN" dirty="0"/>
              <a:t>for the learner</a:t>
            </a:r>
            <a:r>
              <a:rPr lang="zh-CN" altLang="en-US" dirty="0"/>
              <a:t>和</a:t>
            </a:r>
            <a:r>
              <a:rPr lang="en-US" altLang="zh-CN" dirty="0"/>
              <a:t>[MASK]</a:t>
            </a:r>
            <a:r>
              <a:rPr lang="zh-CN" altLang="en-US" dirty="0"/>
              <a:t>一起</a:t>
            </a:r>
            <a:r>
              <a:rPr lang="en-US" altLang="zh-CN" dirty="0"/>
              <a:t>[MASK</a:t>
            </a:r>
            <a:endParaRPr lang="en-US" altLang="zh-CN" dirty="0"/>
          </a:p>
          <a:p>
            <a:r>
              <a:rPr lang="en-US" altLang="zh-CN" dirty="0"/>
              <a:t>[SEP]</a:t>
            </a:r>
            <a:endParaRPr lang="en-US" altLang="zh-CN" dirty="0"/>
          </a:p>
          <a:p>
            <a:r>
              <a:rPr lang="zh-CN" altLang="en-US" dirty="0"/>
              <a:t>表征之后</a:t>
            </a:r>
            <a:r>
              <a:rPr lang="en-US" altLang="zh-CN" dirty="0"/>
              <a:t>:23*H</a:t>
            </a:r>
            <a:r>
              <a:rPr lang="zh-CN" altLang="en-US" dirty="0"/>
              <a:t>的向量</a:t>
            </a:r>
            <a:r>
              <a:rPr lang="en-US" altLang="zh-CN" dirty="0"/>
              <a:t>,H</a:t>
            </a:r>
            <a:r>
              <a:rPr lang="zh-CN" altLang="en-US" dirty="0"/>
              <a:t>是隐藏层向量维度</a:t>
            </a:r>
            <a:r>
              <a:rPr lang="en-US" altLang="zh-CN" dirty="0"/>
              <a:t>MASK</a:t>
            </a:r>
            <a:r>
              <a:rPr lang="zh-CN" altLang="en-US" dirty="0"/>
              <a:t>位置表征向量做分类</a:t>
            </a:r>
            <a:r>
              <a:rPr lang="en-US" altLang="zh-CN" dirty="0"/>
              <a:t>,[CLS]</a:t>
            </a:r>
            <a:r>
              <a:rPr lang="zh-CN" altLang="en-US" dirty="0"/>
              <a:t>的表征向量做下一句预测</a:t>
            </a:r>
            <a:r>
              <a:rPr lang="en-US" altLang="zh-CN" dirty="0"/>
              <a:t>(</a:t>
            </a:r>
            <a:r>
              <a:rPr lang="zh-CN" altLang="en-US" dirty="0"/>
              <a:t>二分类</a:t>
            </a:r>
            <a:r>
              <a:rPr lang="en-US" altLang="zh-CN" dirty="0"/>
              <a:t>),</a:t>
            </a:r>
            <a:r>
              <a:rPr lang="zh-CN" altLang="en-US" dirty="0"/>
              <a:t>合并</a:t>
            </a:r>
            <a:r>
              <a:rPr lang="en-US" altLang="zh-CN" dirty="0"/>
              <a:t>LOSS</a:t>
            </a:r>
            <a:r>
              <a:rPr lang="zh-CN" altLang="en-US" dirty="0"/>
              <a:t>去进行预训练</a:t>
            </a: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 </a:t>
            </a:r>
            <a:r>
              <a:rPr lang="zh-CN" altLang="en-US" dirty="0"/>
              <a:t>模型提出</a:t>
            </a:r>
            <a:endParaRPr lang="zh-CN" altLang="en-US" dirty="0"/>
          </a:p>
          <a:p>
            <a:r>
              <a:rPr lang="zh-CN" altLang="en-US" dirty="0"/>
              <a:t>受到</a:t>
            </a:r>
            <a:r>
              <a:rPr lang="en-US" altLang="zh-CN" dirty="0"/>
              <a:t>Transformer</a:t>
            </a:r>
            <a:r>
              <a:rPr lang="zh-CN" altLang="en-US" dirty="0"/>
              <a:t>在</a:t>
            </a:r>
            <a:r>
              <a:rPr lang="en-US" altLang="zh-CN" dirty="0"/>
              <a:t>NLP</a:t>
            </a:r>
            <a:r>
              <a:rPr lang="zh-CN" altLang="en-US" dirty="0"/>
              <a:t>中伸缩成功的启发，作者尝试将标准</a:t>
            </a:r>
            <a:r>
              <a:rPr lang="en-US" altLang="zh-CN" dirty="0"/>
              <a:t>Transformer</a:t>
            </a:r>
            <a:r>
              <a:rPr lang="zh-CN" altLang="en-US" dirty="0"/>
              <a:t>直接应用于图像，并且尽可能少地进行修改。</a:t>
            </a:r>
            <a:endParaRPr lang="zh-CN" altLang="en-US" dirty="0"/>
          </a:p>
          <a:p>
            <a:r>
              <a:rPr lang="zh-CN" altLang="en-US" dirty="0"/>
              <a:t>为此，作者将图像分割成小块，并将这些小块的线性嵌入序列作为</a:t>
            </a:r>
            <a:r>
              <a:rPr lang="en-US" altLang="zh-CN" dirty="0"/>
              <a:t>Transformer</a:t>
            </a:r>
            <a:r>
              <a:rPr lang="zh-CN" altLang="en-US" dirty="0"/>
              <a:t>的输入。</a:t>
            </a:r>
            <a:endParaRPr lang="zh-CN" altLang="en-US" dirty="0"/>
          </a:p>
          <a:p>
            <a:r>
              <a:rPr lang="zh-CN" altLang="en-US" dirty="0"/>
              <a:t>在</a:t>
            </a:r>
            <a:r>
              <a:rPr lang="en-US" altLang="zh-CN" dirty="0"/>
              <a:t>NLP</a:t>
            </a:r>
            <a:r>
              <a:rPr lang="zh-CN" altLang="en-US" dirty="0"/>
              <a:t>应用程序中，图像</a:t>
            </a:r>
            <a:r>
              <a:rPr lang="en-US" altLang="zh-CN" dirty="0"/>
              <a:t>patch</a:t>
            </a:r>
            <a:r>
              <a:rPr lang="zh-CN" altLang="en-US" dirty="0"/>
              <a:t>的处理方式与标记</a:t>
            </a:r>
            <a:r>
              <a:rPr lang="en-US" altLang="zh-CN" dirty="0"/>
              <a:t>(</a:t>
            </a:r>
            <a:r>
              <a:rPr lang="zh-CN" altLang="en-US" dirty="0"/>
              <a:t>单词</a:t>
            </a:r>
            <a:r>
              <a:rPr lang="en-US" altLang="zh-CN" dirty="0"/>
              <a:t>)</a:t>
            </a:r>
            <a:r>
              <a:rPr lang="zh-CN" altLang="en-US" dirty="0"/>
              <a:t>相同。以监督的方式训练图像分类模型。</a:t>
            </a:r>
            <a:endParaRPr lang="zh-CN" altLang="en-US" dirty="0"/>
          </a:p>
          <a:p>
            <a:r>
              <a:rPr lang="zh-CN" altLang="en-US" dirty="0"/>
              <a:t>作者尝试在中等大小的数据集上使用</a:t>
            </a:r>
            <a:r>
              <a:rPr lang="en-US" altLang="zh-CN" dirty="0"/>
              <a:t>ViT</a:t>
            </a:r>
            <a:r>
              <a:rPr lang="zh-CN" altLang="en-US" dirty="0"/>
              <a:t>，发现准确率低于</a:t>
            </a:r>
            <a:r>
              <a:rPr lang="en-US" altLang="zh-CN" dirty="0" err="1"/>
              <a:t>ResNet</a:t>
            </a:r>
            <a:r>
              <a:rPr lang="zh-CN" altLang="en-US" dirty="0"/>
              <a:t>。可能原因是</a:t>
            </a:r>
            <a:r>
              <a:rPr lang="en-US" altLang="zh-CN" dirty="0"/>
              <a:t>Transformer</a:t>
            </a:r>
            <a:r>
              <a:rPr lang="zh-CN" altLang="en-US" dirty="0"/>
              <a:t>缺少</a:t>
            </a:r>
            <a:r>
              <a:rPr lang="en-US" altLang="zh-CN" dirty="0"/>
              <a:t>CNN</a:t>
            </a:r>
            <a:r>
              <a:rPr lang="zh-CN" altLang="en-US" dirty="0"/>
              <a:t>的归纳偏置</a:t>
            </a:r>
            <a:r>
              <a:rPr lang="en-US" altLang="zh-CN" dirty="0"/>
              <a:t>(Inductive bias)</a:t>
            </a:r>
            <a:r>
              <a:rPr lang="zh-CN" altLang="en-US" dirty="0"/>
              <a:t>，如平移等方差和局部性， 因此当数据量不足时，泛化效果较差，即其在大的数据集上效果较好。</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5" b="1"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136405" y="2292147"/>
            <a:ext cx="3701500" cy="176330"/>
          </a:xfrm>
          <a:prstGeom prst="rect">
            <a:avLst/>
          </a:prstGeom>
        </p:spPr>
        <p:txBody>
          <a:bodyPr wrap="square" lIns="0" tIns="0" rIns="0" bIns="0">
            <a:spAutoFit/>
          </a:bodyPr>
          <a:lstStyle>
            <a:lvl1pPr>
              <a:defRPr sz="1275" b="1" i="0">
                <a:solidFill>
                  <a:schemeClr val="tx1"/>
                </a:solidFill>
                <a:latin typeface="Times New Roman" panose="02020603050405020304"/>
                <a:cs typeface="Times New Roman" panose="02020603050405020304"/>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180" b="0" i="0">
                <a:solidFill>
                  <a:schemeClr val="tx1"/>
                </a:solidFill>
                <a:latin typeface="Arial" panose="020B0604020202020204"/>
                <a:cs typeface="Arial" panose="020B0604020202020204"/>
              </a:defRPr>
            </a:lvl1pPr>
          </a:lstStyle>
          <a:p>
            <a:pPr marL="15240">
              <a:spcBef>
                <a:spcPts val="20"/>
              </a:spcBef>
            </a:pPr>
            <a:fld id="{81D60167-4931-47E6-BA6A-407CBD079E47}" type="slidenum">
              <a:rPr lang="en-US" altLang="zh-CN" spc="6" smtClean="0"/>
            </a:fld>
            <a:endParaRPr lang="en-US" altLang="zh-CN" spc="6"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7C6611-C4CB-4BA6-B035-A55273F25979}"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ED60EC5-1F68-43A4-8033-85A1E47CD70C}"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jpe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14.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16.jpeg"/><Relationship Id="rId1"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温大钟楼"/>
          <p:cNvPicPr>
            <a:picLocks noChangeAspect="1"/>
          </p:cNvPicPr>
          <p:nvPr/>
        </p:nvPicPr>
        <p:blipFill>
          <a:blip r:embed="rId1"/>
          <a:srcRect t="15490" b="23685"/>
          <a:stretch>
            <a:fillRect/>
          </a:stretch>
        </p:blipFill>
        <p:spPr>
          <a:xfrm>
            <a:off x="0" y="0"/>
            <a:ext cx="12192000" cy="3002280"/>
          </a:xfrm>
          <a:prstGeom prst="rect">
            <a:avLst/>
          </a:prstGeom>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深度学习</a:t>
            </a:r>
            <a:r>
              <a:rPr lang="en-US" altLang="zh-CN" sz="4800" dirty="0">
                <a:solidFill>
                  <a:schemeClr val="bg1"/>
                </a:solidFill>
                <a:latin typeface="微软雅黑" panose="020B0503020204020204" pitchFamily="34" charset="-122"/>
                <a:ea typeface="微软雅黑" panose="020B0503020204020204" pitchFamily="34" charset="-122"/>
                <a:sym typeface="+mn-ea"/>
              </a:rPr>
              <a:t>-</a:t>
            </a:r>
            <a:r>
              <a:rPr lang="zh-CN" altLang="en-US" sz="4800" dirty="0">
                <a:solidFill>
                  <a:schemeClr val="bg1"/>
                </a:solidFill>
                <a:latin typeface="微软雅黑" panose="020B0503020204020204" pitchFamily="34" charset="-122"/>
                <a:ea typeface="微软雅黑" panose="020B0503020204020204" pitchFamily="34" charset="-122"/>
                <a:sym typeface="+mn-ea"/>
              </a:rPr>
              <a:t>大模型</a:t>
            </a:r>
            <a:br>
              <a:rPr lang="en-US" altLang="zh-CN" sz="4800" dirty="0">
                <a:solidFill>
                  <a:schemeClr val="bg1"/>
                </a:solidFill>
                <a:latin typeface="微软雅黑" panose="020B0503020204020204" pitchFamily="34" charset="-122"/>
                <a:ea typeface="微软雅黑" panose="020B0503020204020204" pitchFamily="34" charset="-122"/>
                <a:sym typeface="+mn-ea"/>
              </a:rPr>
            </a:b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7175"/>
    </mc:Choice>
    <mc:Fallback>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a:r>
              <a:rPr lang="en-US" altLang="zh-CN" dirty="0">
                <a:solidFill>
                  <a:srgbClr val="222222"/>
                </a:solidFill>
                <a:effectLst/>
                <a:cs typeface="Arial" panose="020B0604020202020204" pitchFamily="34" charset="0"/>
                <a:sym typeface="+mn-ea"/>
              </a:rPr>
              <a:t>Transformer</a:t>
            </a:r>
            <a:endParaRPr lang="zh-CN" altLang="en-US" dirty="0">
              <a:latin typeface="Arial" panose="020B0604020202020204" pitchFamily="34" charset="0"/>
              <a:cs typeface="Arial" panose="020B0604020202020204" pitchFamily="34" charset="0"/>
            </a:endParaRPr>
          </a:p>
        </p:txBody>
      </p:sp>
      <p:sp>
        <p:nvSpPr>
          <p:cNvPr id="6" name="文本框 5"/>
          <p:cNvSpPr txBox="1"/>
          <p:nvPr/>
        </p:nvSpPr>
        <p:spPr>
          <a:xfrm>
            <a:off x="668338" y="1473264"/>
            <a:ext cx="5083920" cy="461665"/>
          </a:xfrm>
          <a:prstGeom prst="rect">
            <a:avLst/>
          </a:prstGeom>
          <a:noFill/>
        </p:spPr>
        <p:txBody>
          <a:bodyPr wrap="square">
            <a:spAutoFit/>
          </a:bodyPr>
          <a:lstStyle/>
          <a:p>
            <a:pPr algn="l"/>
            <a:r>
              <a:rPr lang="zh-CN" altLang="en-US" b="1" i="0" dirty="0">
                <a:solidFill>
                  <a:srgbClr val="1A1A1A"/>
                </a:solidFill>
                <a:effectLst/>
                <a:cs typeface="Arial" panose="020B0604020202020204" pitchFamily="34" charset="0"/>
              </a:rPr>
              <a:t>为什么需要用</a:t>
            </a:r>
            <a:r>
              <a:rPr lang="en-US" altLang="zh-CN" b="1" i="0" dirty="0">
                <a:solidFill>
                  <a:srgbClr val="1A1A1A"/>
                </a:solidFill>
                <a:effectLst/>
                <a:cs typeface="Arial" panose="020B0604020202020204" pitchFamily="34" charset="0"/>
              </a:rPr>
              <a:t>transformer</a:t>
            </a:r>
            <a:endParaRPr lang="en-US" altLang="zh-CN" b="0" i="0" dirty="0">
              <a:solidFill>
                <a:srgbClr val="1A1A1A"/>
              </a:solidFill>
              <a:effectLst/>
              <a:cs typeface="Arial" panose="020B0604020202020204" pitchFamily="34" charset="0"/>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39505" y="1273847"/>
            <a:ext cx="5715000" cy="246697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668655" y="3783965"/>
            <a:ext cx="10970260" cy="2306955"/>
          </a:xfrm>
          <a:prstGeom prst="rect">
            <a:avLst/>
          </a:prstGeom>
          <a:noFill/>
        </p:spPr>
        <p:txBody>
          <a:bodyPr wrap="square">
            <a:spAutoFit/>
          </a:bodyPr>
          <a:lstStyle/>
          <a:p>
            <a:pPr algn="l">
              <a:lnSpc>
                <a:spcPct val="150000"/>
              </a:lnSpc>
            </a:pPr>
            <a:r>
              <a:rPr lang="zh-CN" altLang="en-US" b="0" i="0" dirty="0">
                <a:solidFill>
                  <a:srgbClr val="1A1A1A"/>
                </a:solidFill>
                <a:effectLst/>
                <a:cs typeface="Arial" panose="020B0604020202020204" pitchFamily="34" charset="0"/>
              </a:rPr>
              <a:t>其实在之前我们使用的是</a:t>
            </a:r>
            <a:r>
              <a:rPr lang="en-US" altLang="zh-CN" b="0" i="0" dirty="0">
                <a:solidFill>
                  <a:srgbClr val="1A1A1A"/>
                </a:solidFill>
                <a:effectLst/>
                <a:cs typeface="Arial" panose="020B0604020202020204" pitchFamily="34" charset="0"/>
              </a:rPr>
              <a:t>RNN</a:t>
            </a:r>
            <a:r>
              <a:rPr lang="zh-CN" altLang="en-US" b="0" i="0" dirty="0">
                <a:solidFill>
                  <a:srgbClr val="1A1A1A"/>
                </a:solidFill>
                <a:effectLst/>
                <a:cs typeface="Arial" panose="020B0604020202020204" pitchFamily="34" charset="0"/>
              </a:rPr>
              <a:t>（或者是它的单向或者双向变种，如</a:t>
            </a:r>
            <a:r>
              <a:rPr lang="en-US" altLang="zh-CN" b="0" i="0" dirty="0">
                <a:solidFill>
                  <a:srgbClr val="1A1A1A"/>
                </a:solidFill>
                <a:effectLst/>
                <a:cs typeface="Arial" panose="020B0604020202020204" pitchFamily="34" charset="0"/>
              </a:rPr>
              <a:t>LSTM/GRU</a:t>
            </a:r>
            <a:r>
              <a:rPr lang="zh-CN" altLang="en-US" b="0" i="0" dirty="0">
                <a:solidFill>
                  <a:srgbClr val="1A1A1A"/>
                </a:solidFill>
                <a:effectLst/>
                <a:cs typeface="Arial" panose="020B0604020202020204" pitchFamily="34" charset="0"/>
              </a:rPr>
              <a:t>等）来作为编解码器。</a:t>
            </a:r>
            <a:r>
              <a:rPr lang="en-US" altLang="zh-CN" b="0" i="0" dirty="0">
                <a:solidFill>
                  <a:srgbClr val="1A1A1A"/>
                </a:solidFill>
                <a:effectLst/>
                <a:cs typeface="Arial" panose="020B0604020202020204" pitchFamily="34" charset="0"/>
              </a:rPr>
              <a:t>RNN</a:t>
            </a:r>
            <a:r>
              <a:rPr lang="zh-CN" altLang="en-US" b="0" i="0" dirty="0">
                <a:solidFill>
                  <a:srgbClr val="1A1A1A"/>
                </a:solidFill>
                <a:effectLst/>
                <a:cs typeface="Arial" panose="020B0604020202020204" pitchFamily="34" charset="0"/>
              </a:rPr>
              <a:t>模块每次只能够吃进一个输入</a:t>
            </a:r>
            <a:r>
              <a:rPr lang="en-US" altLang="zh-CN" b="0" i="0" dirty="0">
                <a:solidFill>
                  <a:srgbClr val="1A1A1A"/>
                </a:solidFill>
                <a:effectLst/>
                <a:cs typeface="Arial" panose="020B0604020202020204" pitchFamily="34" charset="0"/>
              </a:rPr>
              <a:t>token</a:t>
            </a:r>
            <a:r>
              <a:rPr lang="zh-CN" altLang="en-US" b="0" i="0" dirty="0">
                <a:solidFill>
                  <a:srgbClr val="1A1A1A"/>
                </a:solidFill>
                <a:effectLst/>
                <a:cs typeface="Arial" panose="020B0604020202020204" pitchFamily="34" charset="0"/>
              </a:rPr>
              <a:t>和前一次的隐藏状态，然后得到输出。它的时序结构使得这个模型能够得到长距离的依赖关系，但是这也使得</a:t>
            </a:r>
            <a:r>
              <a:rPr lang="zh-CN" altLang="en-US" i="0" dirty="0">
                <a:solidFill>
                  <a:srgbClr val="1A1A1A"/>
                </a:solidFill>
                <a:effectLst/>
                <a:cs typeface="Arial" panose="020B0604020202020204" pitchFamily="34" charset="0"/>
              </a:rPr>
              <a:t>它不能够并行计算，</a:t>
            </a:r>
            <a:r>
              <a:rPr lang="zh-CN" altLang="en-US" b="0" i="0" dirty="0">
                <a:solidFill>
                  <a:srgbClr val="1A1A1A"/>
                </a:solidFill>
                <a:effectLst/>
                <a:cs typeface="Arial" panose="020B0604020202020204" pitchFamily="34" charset="0"/>
              </a:rPr>
              <a:t>模型效率十分低。</a:t>
            </a:r>
            <a:endParaRPr lang="zh-CN" altLang="en-US" b="0" i="0" dirty="0">
              <a:solidFill>
                <a:srgbClr val="1A1A1A"/>
              </a:solidFill>
              <a:effectLst/>
              <a:cs typeface="Arial" panose="020B0604020202020204" pitchFamily="34" charset="0"/>
            </a:endParaRPr>
          </a:p>
        </p:txBody>
      </p:sp>
      <p:sp>
        <p:nvSpPr>
          <p:cNvPr id="10" name="文本框 9"/>
          <p:cNvSpPr txBox="1"/>
          <p:nvPr/>
        </p:nvSpPr>
        <p:spPr>
          <a:xfrm>
            <a:off x="668338" y="2050250"/>
            <a:ext cx="4565143" cy="1695336"/>
          </a:xfrm>
          <a:prstGeom prst="rect">
            <a:avLst/>
          </a:prstGeom>
          <a:noFill/>
        </p:spPr>
        <p:txBody>
          <a:bodyPr wrap="square">
            <a:spAutoFit/>
          </a:bodyPr>
          <a:lstStyle/>
          <a:p>
            <a:pPr algn="l">
              <a:lnSpc>
                <a:spcPct val="150000"/>
              </a:lnSpc>
            </a:pPr>
            <a:r>
              <a:rPr lang="zh-CN" altLang="en-US" b="0" i="0" dirty="0">
                <a:solidFill>
                  <a:srgbClr val="1A1A1A"/>
                </a:solidFill>
                <a:effectLst/>
                <a:cs typeface="Arial" panose="020B0604020202020204" pitchFamily="34" charset="0"/>
              </a:rPr>
              <a:t>在没有</a:t>
            </a:r>
            <a:r>
              <a:rPr lang="en-US" altLang="zh-CN" b="0" i="0" dirty="0">
                <a:solidFill>
                  <a:srgbClr val="1A1A1A"/>
                </a:solidFill>
                <a:effectLst/>
                <a:cs typeface="Arial" panose="020B0604020202020204" pitchFamily="34" charset="0"/>
              </a:rPr>
              <a:t>transformer</a:t>
            </a:r>
            <a:r>
              <a:rPr lang="zh-CN" altLang="en-US" b="0" i="0" dirty="0">
                <a:solidFill>
                  <a:srgbClr val="1A1A1A"/>
                </a:solidFill>
                <a:effectLst/>
                <a:cs typeface="Arial" panose="020B0604020202020204" pitchFamily="34" charset="0"/>
              </a:rPr>
              <a:t>的时候，我们都是用什么来完成序列处理任务的呢？</a:t>
            </a:r>
            <a:endParaRPr lang="zh-CN" altLang="en-US" b="0" i="0" dirty="0">
              <a:solidFill>
                <a:srgbClr val="1A1A1A"/>
              </a:solidFill>
              <a:effectLst/>
              <a:cs typeface="Arial" panose="020B0604020202020204" pitchFamily="34" charset="0"/>
            </a:endParaRPr>
          </a:p>
        </p:txBody>
      </p:sp>
    </p:spTree>
  </p:cSld>
  <p:clrMapOvr>
    <a:masterClrMapping/>
  </p:clrMapOvr>
  <p:transition advTm="8005"/>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在这里插入图片描述"/>
          <p:cNvPicPr>
            <a:picLocks noChangeAspect="1" noChangeArrowheads="1"/>
          </p:cNvPicPr>
          <p:nvPr/>
        </p:nvPicPr>
        <p:blipFill rotWithShape="1">
          <a:blip r:embed="rId1">
            <a:extLst>
              <a:ext uri="{28A0092B-C50C-407E-A947-70E740481C1C}">
                <a14:useLocalDpi xmlns:a14="http://schemas.microsoft.com/office/drawing/2010/main" val="0"/>
              </a:ext>
            </a:extLst>
          </a:blip>
          <a:srcRect l="13499" r="25640"/>
          <a:stretch>
            <a:fillRect/>
          </a:stretch>
        </p:blipFill>
        <p:spPr bwMode="auto">
          <a:xfrm>
            <a:off x="6766269" y="1414652"/>
            <a:ext cx="5051081" cy="501243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pPr algn="l"/>
            <a:r>
              <a:rPr lang="en-US" altLang="zh-CN" dirty="0">
                <a:solidFill>
                  <a:srgbClr val="222222"/>
                </a:solidFill>
                <a:effectLst/>
                <a:cs typeface="Arial" panose="020B0604020202020204" pitchFamily="34" charset="0"/>
                <a:sym typeface="+mn-ea"/>
              </a:rPr>
              <a:t>Transformer</a:t>
            </a:r>
            <a:endParaRPr lang="zh-CN" altLang="en-US" dirty="0"/>
          </a:p>
        </p:txBody>
      </p:sp>
      <p:sp>
        <p:nvSpPr>
          <p:cNvPr id="3" name="内容占位符 2"/>
          <p:cNvSpPr>
            <a:spLocks noGrp="1"/>
          </p:cNvSpPr>
          <p:nvPr>
            <p:ph idx="1"/>
          </p:nvPr>
        </p:nvSpPr>
        <p:spPr>
          <a:xfrm>
            <a:off x="760288" y="1419471"/>
            <a:ext cx="5892950" cy="5148972"/>
          </a:xfrm>
        </p:spPr>
        <p:txBody>
          <a:bodyPr>
            <a:normAutofit/>
          </a:bodyPr>
          <a:lstStyle/>
          <a:p>
            <a:pPr marL="0" indent="0" algn="just">
              <a:lnSpc>
                <a:spcPct val="100000"/>
              </a:lnSpc>
              <a:buNone/>
            </a:pPr>
            <a:r>
              <a:rPr lang="en-US" altLang="zh-CN" sz="2000" b="1" dirty="0">
                <a:latin typeface="Times" panose="02020603050405020304" pitchFamily="18" charset="0"/>
                <a:ea typeface="微软雅黑" panose="020B0503020204020204" pitchFamily="34" charset="-122"/>
                <a:cs typeface="Times" panose="02020603050405020304" pitchFamily="18" charset="0"/>
                <a:sym typeface="+mn-ea"/>
              </a:rPr>
              <a:t>Transformer——</a:t>
            </a:r>
            <a:r>
              <a:rPr lang="zh-CN" altLang="en-US" sz="2000" b="1" dirty="0">
                <a:latin typeface="Times" panose="02020603050405020304" pitchFamily="18" charset="0"/>
                <a:ea typeface="微软雅黑" panose="020B0503020204020204" pitchFamily="34" charset="-122"/>
                <a:cs typeface="Times" panose="02020603050405020304" pitchFamily="18" charset="0"/>
                <a:sym typeface="+mn-ea"/>
              </a:rPr>
              <a:t>大力出奇迹的起点</a:t>
            </a:r>
            <a:endParaRPr lang="en-US" altLang="zh-CN" sz="2000" b="1" dirty="0">
              <a:latin typeface="Times" panose="02020603050405020304" pitchFamily="18" charset="0"/>
              <a:ea typeface="微软雅黑" panose="020B0503020204020204" pitchFamily="34" charset="-122"/>
              <a:cs typeface="Times" panose="02020603050405020304" pitchFamily="18" charset="0"/>
              <a:sym typeface="+mn-ea"/>
            </a:endParaRPr>
          </a:p>
          <a:p>
            <a:pPr marL="0" indent="0" algn="just">
              <a:lnSpc>
                <a:spcPct val="100000"/>
              </a:lnSpc>
              <a:buNone/>
            </a:pPr>
            <a:r>
              <a:rPr lang="zh-CN" altLang="en-US" sz="2000" dirty="0">
                <a:latin typeface="Times" panose="02020603050405020304" pitchFamily="18" charset="0"/>
                <a:ea typeface="微软雅黑" panose="020B0503020204020204" pitchFamily="34" charset="-122"/>
                <a:cs typeface="Times" panose="02020603050405020304" pitchFamily="18" charset="0"/>
              </a:rPr>
              <a:t>在</a:t>
            </a:r>
            <a:r>
              <a:rPr lang="en-US" altLang="zh-CN" sz="2000" dirty="0">
                <a:latin typeface="Times" panose="02020603050405020304" pitchFamily="18" charset="0"/>
                <a:ea typeface="微软雅黑" panose="020B0503020204020204" pitchFamily="34" charset="-122"/>
                <a:cs typeface="Times" panose="02020603050405020304" pitchFamily="18" charset="0"/>
              </a:rPr>
              <a:t>Transformer</a:t>
            </a:r>
            <a:r>
              <a:rPr lang="zh-CN" altLang="en-US" sz="2000" dirty="0">
                <a:latin typeface="Times" panose="02020603050405020304" pitchFamily="18" charset="0"/>
                <a:ea typeface="微软雅黑" panose="020B0503020204020204" pitchFamily="34" charset="-122"/>
                <a:cs typeface="Times" panose="02020603050405020304" pitchFamily="18" charset="0"/>
              </a:rPr>
              <a:t>提出之后，由于它参数少，速度快，效果好，因此大模型的基础模型架构基本形成，注意力机制代替卷积神经网络和序列模型成为主流基础模型组件。</a:t>
            </a:r>
            <a:endParaRPr lang="en-US" altLang="zh-CN" sz="2000" dirty="0">
              <a:latin typeface="Times" panose="02020603050405020304" pitchFamily="18" charset="0"/>
              <a:ea typeface="微软雅黑" panose="020B0503020204020204" pitchFamily="34" charset="-122"/>
              <a:cs typeface="Times" panose="02020603050405020304" pitchFamily="18" charset="0"/>
            </a:endParaRPr>
          </a:p>
          <a:p>
            <a:pPr lvl="1" algn="just">
              <a:lnSpc>
                <a:spcPct val="150000"/>
              </a:lnSpc>
            </a:pPr>
            <a:r>
              <a:rPr lang="en-US" altLang="zh-CN" sz="2000" dirty="0">
                <a:latin typeface="Times" panose="02020603050405020304" pitchFamily="18" charset="0"/>
                <a:ea typeface="微软雅黑" panose="020B0503020204020204" pitchFamily="34" charset="-122"/>
                <a:cs typeface="Times" panose="02020603050405020304" pitchFamily="18" charset="0"/>
              </a:rPr>
              <a:t>Transformer</a:t>
            </a:r>
            <a:r>
              <a:rPr lang="zh-CN" altLang="en-US" sz="2000" dirty="0">
                <a:latin typeface="Times" panose="02020603050405020304" pitchFamily="18" charset="0"/>
                <a:ea typeface="微软雅黑" panose="020B0503020204020204" pitchFamily="34" charset="-122"/>
                <a:cs typeface="Times" panose="02020603050405020304" pitchFamily="18" charset="0"/>
              </a:rPr>
              <a:t>摆脱了人工标注数据集的缺陷，更易于并行化，所需训练时间明显更少，有利于模型向更大的参数量扩展；</a:t>
            </a:r>
            <a:endParaRPr lang="en-US" altLang="zh-CN" sz="2000" dirty="0">
              <a:latin typeface="Times" panose="02020603050405020304" pitchFamily="18" charset="0"/>
              <a:ea typeface="微软雅黑" panose="020B0503020204020204" pitchFamily="34" charset="-122"/>
              <a:cs typeface="Times" panose="02020603050405020304" pitchFamily="18" charset="0"/>
            </a:endParaRPr>
          </a:p>
          <a:p>
            <a:pPr lvl="1" algn="just">
              <a:lnSpc>
                <a:spcPct val="150000"/>
              </a:lnSpc>
            </a:pPr>
            <a:r>
              <a:rPr lang="en-US" altLang="zh-CN" sz="2000" dirty="0">
                <a:latin typeface="Times" panose="02020603050405020304" pitchFamily="18" charset="0"/>
                <a:ea typeface="微软雅黑" panose="020B0503020204020204" pitchFamily="34" charset="-122"/>
                <a:cs typeface="Times" panose="02020603050405020304" pitchFamily="18" charset="0"/>
              </a:rPr>
              <a:t>Transformer</a:t>
            </a:r>
            <a:r>
              <a:rPr lang="zh-CN" altLang="en-US" sz="2000" dirty="0">
                <a:latin typeface="Times" panose="02020603050405020304" pitchFamily="18" charset="0"/>
                <a:ea typeface="微软雅黑" panose="020B0503020204020204" pitchFamily="34" charset="-122"/>
                <a:cs typeface="Times" panose="02020603050405020304" pitchFamily="18" charset="0"/>
              </a:rPr>
              <a:t>有兼容多模态信息的天生优势特性，有力地丰富了大模型的应用场景。</a:t>
            </a:r>
            <a:endParaRPr lang="en-US" altLang="zh-CN" sz="2000" dirty="0">
              <a:latin typeface="Times" panose="02020603050405020304" pitchFamily="18" charset="0"/>
              <a:ea typeface="微软雅黑" panose="020B0503020204020204" pitchFamily="34" charset="-122"/>
              <a:cs typeface="Times" panose="02020603050405020304" pitchFamily="18" charset="0"/>
            </a:endParaRPr>
          </a:p>
          <a:p>
            <a:pPr lvl="1" algn="just">
              <a:lnSpc>
                <a:spcPct val="150000"/>
              </a:lnSpc>
            </a:pPr>
            <a:endParaRPr lang="en-US" altLang="zh-CN" sz="2000" dirty="0">
              <a:latin typeface="Times" panose="02020603050405020304" pitchFamily="18" charset="0"/>
              <a:ea typeface="微软雅黑" panose="020B0503020204020204" pitchFamily="34" charset="-122"/>
              <a:cs typeface="Times" panose="02020603050405020304" pitchFamily="18" charset="0"/>
            </a:endParaRPr>
          </a:p>
        </p:txBody>
      </p:sp>
      <p:sp>
        <p:nvSpPr>
          <p:cNvPr id="5" name="矩形 4"/>
          <p:cNvSpPr/>
          <p:nvPr/>
        </p:nvSpPr>
        <p:spPr>
          <a:xfrm>
            <a:off x="3997234" y="6427091"/>
            <a:ext cx="7707085" cy="315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rgbClr val="222222"/>
                </a:solidFill>
                <a:effectLst/>
                <a:cs typeface="Arial" panose="020B0604020202020204" pitchFamily="34" charset="0"/>
                <a:sym typeface="+mn-ea"/>
              </a:rPr>
              <a:t>Transformer</a:t>
            </a:r>
            <a:endParaRPr lang="zh-CN" altLang="en-US" dirty="0">
              <a:solidFill>
                <a:schemeClr val="tx1"/>
              </a:solidFill>
              <a:latin typeface="Arial" panose="020B0604020202020204" pitchFamily="34" charset="0"/>
              <a:cs typeface="Arial" panose="020B0604020202020204" pitchFamily="34" charset="0"/>
            </a:endParaRPr>
          </a:p>
        </p:txBody>
      </p:sp>
      <p:sp>
        <p:nvSpPr>
          <p:cNvPr id="4" name="文本框 3"/>
          <p:cNvSpPr txBox="1"/>
          <p:nvPr/>
        </p:nvSpPr>
        <p:spPr>
          <a:xfrm>
            <a:off x="441790" y="1341333"/>
            <a:ext cx="6096810" cy="461665"/>
          </a:xfrm>
          <a:prstGeom prst="rect">
            <a:avLst/>
          </a:prstGeom>
          <a:noFill/>
        </p:spPr>
        <p:txBody>
          <a:bodyPr wrap="square">
            <a:spAutoFit/>
          </a:bodyPr>
          <a:lstStyle/>
          <a:p>
            <a:r>
              <a:rPr lang="zh-CN" altLang="en-US" b="1" i="0" dirty="0">
                <a:solidFill>
                  <a:srgbClr val="222222"/>
                </a:solidFill>
                <a:effectLst/>
              </a:rPr>
              <a:t>使用位置编码表示序列的顺序</a:t>
            </a:r>
            <a:endParaRPr lang="zh-CN" altLang="en-US" b="1" i="0" dirty="0">
              <a:solidFill>
                <a:srgbClr val="222222"/>
              </a:solidFill>
              <a:effectLst/>
            </a:endParaRPr>
          </a:p>
        </p:txBody>
      </p:sp>
      <p:sp>
        <p:nvSpPr>
          <p:cNvPr id="7" name="文本框 6"/>
          <p:cNvSpPr txBox="1"/>
          <p:nvPr/>
        </p:nvSpPr>
        <p:spPr>
          <a:xfrm>
            <a:off x="441790" y="1736470"/>
            <a:ext cx="6058859" cy="4679101"/>
          </a:xfrm>
          <a:prstGeom prst="rect">
            <a:avLst/>
          </a:prstGeom>
          <a:noFill/>
        </p:spPr>
        <p:txBody>
          <a:bodyPr wrap="square">
            <a:spAutoFit/>
          </a:bodyPr>
          <a:lstStyle/>
          <a:p>
            <a:pPr marL="342900" indent="-342900" algn="just">
              <a:lnSpc>
                <a:spcPts val="3000"/>
              </a:lnSpc>
              <a:buFont typeface="Wingdings" panose="05000000000000000000" pitchFamily="2" charset="2"/>
              <a:buChar char="n"/>
            </a:pPr>
            <a:r>
              <a:rPr lang="en-US" altLang="zh-CN" sz="2000" dirty="0">
                <a:solidFill>
                  <a:srgbClr val="121212"/>
                </a:solidFill>
                <a:cs typeface="Arial" panose="020B0604020202020204" pitchFamily="34" charset="0"/>
              </a:rPr>
              <a:t>Transformer</a:t>
            </a:r>
            <a:r>
              <a:rPr lang="zh-CN" altLang="en-US" sz="2000" dirty="0">
                <a:solidFill>
                  <a:srgbClr val="121212"/>
                </a:solidFill>
                <a:cs typeface="Arial" panose="020B0604020202020204" pitchFamily="34" charset="0"/>
              </a:rPr>
              <a:t>本身是不能利用单词的顺序信息的，因此需要在输入中添加位置</a:t>
            </a:r>
            <a:r>
              <a:rPr lang="en-US" altLang="zh-CN" sz="2000" dirty="0">
                <a:solidFill>
                  <a:srgbClr val="121212"/>
                </a:solidFill>
                <a:cs typeface="Arial" panose="020B0604020202020204" pitchFamily="34" charset="0"/>
              </a:rPr>
              <a:t>Embedding</a:t>
            </a:r>
            <a:r>
              <a:rPr lang="zh-CN" altLang="en-US" sz="2000" dirty="0">
                <a:solidFill>
                  <a:srgbClr val="121212"/>
                </a:solidFill>
                <a:cs typeface="Arial" panose="020B0604020202020204" pitchFamily="34" charset="0"/>
              </a:rPr>
              <a:t>，否则</a:t>
            </a:r>
            <a:r>
              <a:rPr lang="en-US" altLang="zh-CN" sz="2000" dirty="0">
                <a:solidFill>
                  <a:srgbClr val="121212"/>
                </a:solidFill>
                <a:cs typeface="Arial" panose="020B0604020202020204" pitchFamily="34" charset="0"/>
              </a:rPr>
              <a:t>Transformer</a:t>
            </a:r>
            <a:r>
              <a:rPr lang="zh-CN" altLang="en-US" sz="2000" dirty="0">
                <a:solidFill>
                  <a:srgbClr val="121212"/>
                </a:solidFill>
                <a:cs typeface="Arial" panose="020B0604020202020204" pitchFamily="34" charset="0"/>
              </a:rPr>
              <a:t>就是一个词袋模型（不考虑文法以及词的顺序）了。</a:t>
            </a:r>
            <a:endParaRPr lang="zh-CN" altLang="en-US" sz="2000" dirty="0">
              <a:solidFill>
                <a:srgbClr val="121212"/>
              </a:solidFill>
              <a:cs typeface="Arial" panose="020B0604020202020204" pitchFamily="34" charset="0"/>
            </a:endParaRPr>
          </a:p>
          <a:p>
            <a:pPr marL="342900" indent="-342900" algn="just">
              <a:lnSpc>
                <a:spcPts val="3000"/>
              </a:lnSpc>
              <a:buFont typeface="Wingdings" panose="05000000000000000000" pitchFamily="2" charset="2"/>
              <a:buChar char="n"/>
            </a:pPr>
            <a:r>
              <a:rPr lang="zh-CN" altLang="en-US" sz="2000" b="0" i="0" dirty="0">
                <a:solidFill>
                  <a:srgbClr val="333333"/>
                </a:solidFill>
                <a:effectLst/>
                <a:cs typeface="Arial" panose="020B0604020202020204" pitchFamily="34" charset="0"/>
              </a:rPr>
              <a:t>位置编码：一种理解输入单词顺序的方法。</a:t>
            </a:r>
            <a:endParaRPr lang="zh-CN" altLang="en-US" sz="2000" b="0" i="0" dirty="0">
              <a:solidFill>
                <a:srgbClr val="333333"/>
              </a:solidFill>
              <a:effectLst/>
              <a:cs typeface="Arial" panose="020B0604020202020204" pitchFamily="34" charset="0"/>
            </a:endParaRPr>
          </a:p>
          <a:p>
            <a:pPr marL="342900" indent="-342900" algn="just">
              <a:lnSpc>
                <a:spcPts val="3000"/>
              </a:lnSpc>
              <a:buFont typeface="Wingdings" panose="05000000000000000000" pitchFamily="2" charset="2"/>
              <a:buChar char="n"/>
            </a:pPr>
            <a:r>
              <a:rPr lang="zh-CN" altLang="en-US" sz="2000" b="0" i="0" dirty="0">
                <a:solidFill>
                  <a:srgbClr val="222222"/>
                </a:solidFill>
                <a:effectLst/>
                <a:cs typeface="Arial" panose="020B0604020202020204" pitchFamily="34" charset="0"/>
              </a:rPr>
              <a:t>为了解决这个问题，</a:t>
            </a:r>
            <a:r>
              <a:rPr lang="en-US" altLang="zh-CN" sz="2000" b="0" i="0" dirty="0">
                <a:solidFill>
                  <a:srgbClr val="222222"/>
                </a:solidFill>
                <a:effectLst/>
                <a:cs typeface="Arial" panose="020B0604020202020204" pitchFamily="34" charset="0"/>
              </a:rPr>
              <a:t>Transformer</a:t>
            </a:r>
            <a:r>
              <a:rPr lang="zh-CN" altLang="en-US" sz="2000" b="0" i="0" dirty="0">
                <a:solidFill>
                  <a:srgbClr val="222222"/>
                </a:solidFill>
                <a:effectLst/>
                <a:cs typeface="Arial" panose="020B0604020202020204" pitchFamily="34" charset="0"/>
              </a:rPr>
              <a:t>为每个输入的词嵌入添加了一个向量。这些向量遵循模型学习到的特定模式，这有助于确定每个单词的位置，或序列中不同单词之间的距离。</a:t>
            </a:r>
            <a:endParaRPr lang="en-US" altLang="zh-CN" sz="2000" b="0" i="0" dirty="0">
              <a:solidFill>
                <a:srgbClr val="222222"/>
              </a:solidFill>
              <a:effectLst/>
              <a:cs typeface="Arial" panose="020B0604020202020204" pitchFamily="34" charset="0"/>
            </a:endParaRPr>
          </a:p>
          <a:p>
            <a:pPr marL="342900" indent="-342900" algn="just">
              <a:lnSpc>
                <a:spcPts val="3000"/>
              </a:lnSpc>
              <a:buFont typeface="Wingdings" panose="05000000000000000000" pitchFamily="2" charset="2"/>
              <a:buChar char="n"/>
            </a:pPr>
            <a:r>
              <a:rPr lang="zh-CN" altLang="en-US" sz="2000" b="0" i="0" dirty="0">
                <a:solidFill>
                  <a:srgbClr val="222222"/>
                </a:solidFill>
                <a:effectLst/>
                <a:cs typeface="Arial" panose="020B0604020202020204" pitchFamily="34" charset="0"/>
              </a:rPr>
              <a:t>这里的直觉是，将位置向量添加到词嵌入中使得它们在接下来的运算中，能够更好地表达的词与词之间的距离。</a:t>
            </a:r>
            <a:endParaRPr lang="zh-CN" altLang="en-US" sz="2000" b="0" i="0" dirty="0">
              <a:solidFill>
                <a:srgbClr val="222222"/>
              </a:solidFill>
              <a:effectLst/>
              <a:cs typeface="Arial" panose="020B0604020202020204" pitchFamily="34" charset="0"/>
            </a:endParaRPr>
          </a:p>
        </p:txBody>
      </p:sp>
      <p:pic>
        <p:nvPicPr>
          <p:cNvPr id="9" name="图片 8" descr="图示&#10;&#10;描述已自动生成"/>
          <p:cNvPicPr>
            <a:picLocks noChangeAspect="1"/>
          </p:cNvPicPr>
          <p:nvPr/>
        </p:nvPicPr>
        <p:blipFill rotWithShape="1">
          <a:blip r:embed="rId1">
            <a:extLst>
              <a:ext uri="{28A0092B-C50C-407E-A947-70E740481C1C}">
                <a14:useLocalDpi xmlns:a14="http://schemas.microsoft.com/office/drawing/2010/main" val="0"/>
              </a:ext>
            </a:extLst>
          </a:blip>
          <a:srcRect l="3164" t="55567" r="29691"/>
          <a:stretch>
            <a:fillRect/>
          </a:stretch>
        </p:blipFill>
        <p:spPr>
          <a:xfrm>
            <a:off x="6672585" y="2789110"/>
            <a:ext cx="5043800" cy="1983093"/>
          </a:xfrm>
          <a:prstGeom prst="rect">
            <a:avLst/>
          </a:prstGeom>
        </p:spPr>
      </p:pic>
    </p:spTree>
  </p:cSld>
  <p:clrMapOvr>
    <a:masterClrMapping/>
  </p:clrMapOvr>
  <p:transition advTm="800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rgbClr val="222222"/>
                </a:solidFill>
                <a:effectLst/>
                <a:cs typeface="Arial" panose="020B0604020202020204" pitchFamily="34" charset="0"/>
                <a:sym typeface="+mn-ea"/>
              </a:rPr>
              <a:t>Transformer</a:t>
            </a:r>
            <a:endParaRPr lang="zh-CN" altLang="en-US" dirty="0">
              <a:solidFill>
                <a:schemeClr val="tx1"/>
              </a:solidFill>
              <a:latin typeface="Arial" panose="020B0604020202020204" pitchFamily="34" charset="0"/>
              <a:cs typeface="Arial" panose="020B0604020202020204" pitchFamily="34" charset="0"/>
            </a:endParaRPr>
          </a:p>
        </p:txBody>
      </p:sp>
      <p:pic>
        <p:nvPicPr>
          <p:cNvPr id="3" name="图片 2" descr="形状&#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90993" y="1527242"/>
            <a:ext cx="5956869" cy="4362855"/>
          </a:xfrm>
          <a:prstGeom prst="rect">
            <a:avLst/>
          </a:prstGeom>
        </p:spPr>
      </p:pic>
      <p:sp>
        <p:nvSpPr>
          <p:cNvPr id="8" name="文本框 7"/>
          <p:cNvSpPr txBox="1"/>
          <p:nvPr/>
        </p:nvSpPr>
        <p:spPr>
          <a:xfrm>
            <a:off x="5754921" y="5884756"/>
            <a:ext cx="6096810" cy="830997"/>
          </a:xfrm>
          <a:prstGeom prst="rect">
            <a:avLst/>
          </a:prstGeom>
          <a:noFill/>
        </p:spPr>
        <p:txBody>
          <a:bodyPr wrap="square">
            <a:spAutoFit/>
          </a:bodyPr>
          <a:lstStyle/>
          <a:p>
            <a:r>
              <a:rPr lang="zh-CN" altLang="en-US" sz="1600" b="0" i="0" dirty="0">
                <a:solidFill>
                  <a:srgbClr val="333333"/>
                </a:solidFill>
                <a:effectLst/>
                <a:cs typeface="Arial" panose="020B0604020202020204" pitchFamily="34" charset="0"/>
              </a:rPr>
              <a:t>图中，每一行对应一个输入序列中词向量的位置编码。每行包含</a:t>
            </a:r>
            <a:r>
              <a:rPr lang="en-US" altLang="zh-CN" sz="1600" b="0" i="0" dirty="0">
                <a:solidFill>
                  <a:srgbClr val="333333"/>
                </a:solidFill>
                <a:effectLst/>
                <a:cs typeface="Arial" panose="020B0604020202020204" pitchFamily="34" charset="0"/>
              </a:rPr>
              <a:t>512</a:t>
            </a:r>
            <a:r>
              <a:rPr lang="zh-CN" altLang="en-US" sz="1600" b="0" i="0" dirty="0">
                <a:solidFill>
                  <a:srgbClr val="333333"/>
                </a:solidFill>
                <a:effectLst/>
                <a:cs typeface="Arial" panose="020B0604020202020204" pitchFamily="34" charset="0"/>
              </a:rPr>
              <a:t>个值，每个值介于</a:t>
            </a:r>
            <a:r>
              <a:rPr lang="en-US" altLang="zh-CN" sz="1600" b="0" i="0" dirty="0">
                <a:solidFill>
                  <a:srgbClr val="333333"/>
                </a:solidFill>
                <a:effectLst/>
                <a:cs typeface="Arial" panose="020B0604020202020204" pitchFamily="34" charset="0"/>
              </a:rPr>
              <a:t>1</a:t>
            </a:r>
            <a:r>
              <a:rPr lang="zh-CN" altLang="en-US" sz="1600" b="0" i="0" dirty="0">
                <a:solidFill>
                  <a:srgbClr val="333333"/>
                </a:solidFill>
                <a:effectLst/>
                <a:cs typeface="Arial" panose="020B0604020202020204" pitchFamily="34" charset="0"/>
              </a:rPr>
              <a:t>和</a:t>
            </a:r>
            <a:r>
              <a:rPr lang="en-US" altLang="zh-CN" sz="1600" b="0" i="0" dirty="0">
                <a:solidFill>
                  <a:srgbClr val="333333"/>
                </a:solidFill>
                <a:effectLst/>
                <a:cs typeface="Arial" panose="020B0604020202020204" pitchFamily="34" charset="0"/>
              </a:rPr>
              <a:t>-1</a:t>
            </a:r>
            <a:r>
              <a:rPr lang="zh-CN" altLang="en-US" sz="1600" b="0" i="0" dirty="0">
                <a:solidFill>
                  <a:srgbClr val="333333"/>
                </a:solidFill>
                <a:effectLst/>
                <a:cs typeface="Arial" panose="020B0604020202020204" pitchFamily="34" charset="0"/>
              </a:rPr>
              <a:t>之间。我们对它们进行颜色编码，所以图案是可见的。</a:t>
            </a:r>
            <a:endParaRPr lang="zh-CN" altLang="en-US" sz="1600" dirty="0">
              <a:cs typeface="Arial" panose="020B0604020202020204" pitchFamily="34" charset="0"/>
            </a:endParaRPr>
          </a:p>
        </p:txBody>
      </p:sp>
      <p:sp>
        <p:nvSpPr>
          <p:cNvPr id="10" name="文本框 9"/>
          <p:cNvSpPr txBox="1"/>
          <p:nvPr/>
        </p:nvSpPr>
        <p:spPr>
          <a:xfrm>
            <a:off x="668338" y="1426356"/>
            <a:ext cx="5086583" cy="3904402"/>
          </a:xfrm>
          <a:prstGeom prst="rect">
            <a:avLst/>
          </a:prstGeom>
          <a:noFill/>
        </p:spPr>
        <p:txBody>
          <a:bodyPr wrap="square">
            <a:spAutoFit/>
          </a:bodyPr>
          <a:lstStyle/>
          <a:p>
            <a:pPr>
              <a:lnSpc>
                <a:spcPct val="150000"/>
              </a:lnSpc>
            </a:pPr>
            <a:r>
              <a:rPr lang="zh-CN" altLang="en-US" b="0" i="0" dirty="0">
                <a:effectLst/>
                <a:cs typeface="Arial" panose="020B0604020202020204" pitchFamily="34" charset="0"/>
              </a:rPr>
              <a:t>位置编码实例</a:t>
            </a:r>
            <a:r>
              <a:rPr lang="zh-CN" altLang="en-US" dirty="0">
                <a:solidFill>
                  <a:srgbClr val="1A1A1A"/>
                </a:solidFill>
                <a:cs typeface="Arial" panose="020B0604020202020204" pitchFamily="34" charset="0"/>
              </a:rPr>
              <a:t>的可视化结果</a:t>
            </a:r>
            <a:r>
              <a:rPr lang="zh-CN" altLang="en-US" dirty="0">
                <a:cs typeface="Arial" panose="020B0604020202020204" pitchFamily="34" charset="0"/>
              </a:rPr>
              <a:t>如右图</a:t>
            </a:r>
            <a:r>
              <a:rPr lang="zh-CN" altLang="en-US" b="0" i="0" dirty="0">
                <a:effectLst/>
                <a:cs typeface="Arial" panose="020B0604020202020204" pitchFamily="34" charset="0"/>
              </a:rPr>
              <a:t>，其中词嵌入大小为</a:t>
            </a:r>
            <a:r>
              <a:rPr lang="en-US" altLang="zh-CN" b="0" i="0" dirty="0">
                <a:effectLst/>
                <a:cs typeface="Arial" panose="020B0604020202020204" pitchFamily="34" charset="0"/>
              </a:rPr>
              <a:t>512</a:t>
            </a:r>
            <a:r>
              <a:rPr lang="zh-CN" altLang="en-US" b="0" i="0" dirty="0">
                <a:effectLst/>
                <a:cs typeface="Arial" panose="020B0604020202020204" pitchFamily="34" charset="0"/>
              </a:rPr>
              <a:t>（列</a:t>
            </a:r>
            <a:r>
              <a:rPr lang="zh-CN" altLang="en-US" dirty="0">
                <a:cs typeface="Arial" panose="020B0604020202020204" pitchFamily="34" charset="0"/>
              </a:rPr>
              <a:t>）</a:t>
            </a:r>
            <a:r>
              <a:rPr lang="zh-CN" altLang="en-US" b="0" i="0" dirty="0">
                <a:effectLst/>
                <a:cs typeface="Arial" panose="020B0604020202020204" pitchFamily="34" charset="0"/>
              </a:rPr>
              <a:t>。你</a:t>
            </a:r>
            <a:r>
              <a:rPr lang="zh-CN" altLang="en-US" b="0" i="0" dirty="0">
                <a:solidFill>
                  <a:srgbClr val="222222"/>
                </a:solidFill>
                <a:effectLst/>
                <a:cs typeface="Arial" panose="020B0604020202020204" pitchFamily="34" charset="0"/>
              </a:rPr>
              <a:t>可以看到它从中间分裂成两半。这是因为左半部分的值由一个函数</a:t>
            </a:r>
            <a:r>
              <a:rPr lang="zh-CN" altLang="en-US" dirty="0">
                <a:solidFill>
                  <a:srgbClr val="222222"/>
                </a:solidFill>
                <a:cs typeface="Arial" panose="020B0604020202020204" pitchFamily="34" charset="0"/>
              </a:rPr>
              <a:t>（例如</a:t>
            </a:r>
            <a:r>
              <a:rPr lang="zh-CN" altLang="en-US" b="0" i="0" dirty="0">
                <a:solidFill>
                  <a:srgbClr val="222222"/>
                </a:solidFill>
                <a:effectLst/>
                <a:cs typeface="Arial" panose="020B0604020202020204" pitchFamily="34" charset="0"/>
              </a:rPr>
              <a:t>正弦</a:t>
            </a:r>
            <a:r>
              <a:rPr lang="zh-CN" altLang="en-US" dirty="0">
                <a:solidFill>
                  <a:srgbClr val="222222"/>
                </a:solidFill>
                <a:cs typeface="Arial" panose="020B0604020202020204" pitchFamily="34" charset="0"/>
              </a:rPr>
              <a:t>）</a:t>
            </a:r>
            <a:r>
              <a:rPr lang="zh-CN" altLang="en-US" b="0" i="0" dirty="0">
                <a:solidFill>
                  <a:srgbClr val="222222"/>
                </a:solidFill>
                <a:effectLst/>
                <a:cs typeface="Arial" panose="020B0604020202020204" pitchFamily="34" charset="0"/>
              </a:rPr>
              <a:t>生成，而右半部分由另一个函数</a:t>
            </a:r>
            <a:r>
              <a:rPr lang="zh-CN" altLang="en-US" dirty="0">
                <a:solidFill>
                  <a:srgbClr val="222222"/>
                </a:solidFill>
                <a:cs typeface="Arial" panose="020B0604020202020204" pitchFamily="34" charset="0"/>
              </a:rPr>
              <a:t>（例如</a:t>
            </a:r>
            <a:r>
              <a:rPr lang="zh-CN" altLang="en-US" b="0" i="0" dirty="0">
                <a:solidFill>
                  <a:srgbClr val="222222"/>
                </a:solidFill>
                <a:effectLst/>
                <a:cs typeface="Arial" panose="020B0604020202020204" pitchFamily="34" charset="0"/>
              </a:rPr>
              <a:t>余弦</a:t>
            </a:r>
            <a:r>
              <a:rPr lang="zh-CN" altLang="en-US" dirty="0">
                <a:solidFill>
                  <a:srgbClr val="222222"/>
                </a:solidFill>
                <a:cs typeface="Arial" panose="020B0604020202020204" pitchFamily="34" charset="0"/>
              </a:rPr>
              <a:t>）</a:t>
            </a:r>
            <a:r>
              <a:rPr lang="zh-CN" altLang="en-US" b="0" i="0" dirty="0">
                <a:solidFill>
                  <a:srgbClr val="222222"/>
                </a:solidFill>
                <a:effectLst/>
                <a:cs typeface="Arial" panose="020B0604020202020204" pitchFamily="34" charset="0"/>
              </a:rPr>
              <a:t>生成。然后将它们拼在一起而得到每一个位置编码向量。</a:t>
            </a:r>
            <a:endParaRPr lang="zh-CN" altLang="en-US" dirty="0">
              <a:cs typeface="Arial" panose="020B0604020202020204" pitchFamily="34" charset="0"/>
            </a:endParaRPr>
          </a:p>
        </p:txBody>
      </p:sp>
    </p:spTree>
  </p:cSld>
  <p:clrMapOvr>
    <a:masterClrMapping/>
  </p:clrMapOvr>
  <p:transition advTm="800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rgbClr val="222222"/>
                </a:solidFill>
                <a:effectLst/>
                <a:cs typeface="Arial" panose="020B0604020202020204" pitchFamily="34" charset="0"/>
                <a:sym typeface="+mn-ea"/>
              </a:rPr>
              <a:t>Transformer</a:t>
            </a:r>
            <a:endParaRPr lang="zh-CN" altLang="en-US" dirty="0">
              <a:solidFill>
                <a:schemeClr val="tx1"/>
              </a:solidFill>
              <a:latin typeface="Arial" panose="020B0604020202020204" pitchFamily="34" charset="0"/>
              <a:cs typeface="Arial" panose="020B0604020202020204" pitchFamily="34" charset="0"/>
            </a:endParaRPr>
          </a:p>
        </p:txBody>
      </p:sp>
      <p:pic>
        <p:nvPicPr>
          <p:cNvPr id="4" name="图片 3"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8338" y="2886067"/>
            <a:ext cx="5775348" cy="3898360"/>
          </a:xfrm>
          <a:prstGeom prst="rect">
            <a:avLst/>
          </a:prstGeom>
        </p:spPr>
      </p:pic>
      <p:sp>
        <p:nvSpPr>
          <p:cNvPr id="11" name="文本框 10"/>
          <p:cNvSpPr txBox="1"/>
          <p:nvPr/>
        </p:nvSpPr>
        <p:spPr>
          <a:xfrm>
            <a:off x="597034" y="1350232"/>
            <a:ext cx="10932813" cy="1383665"/>
          </a:xfrm>
          <a:prstGeom prst="rect">
            <a:avLst/>
          </a:prstGeom>
          <a:noFill/>
        </p:spPr>
        <p:txBody>
          <a:bodyPr wrap="square">
            <a:spAutoFit/>
          </a:bodyPr>
          <a:lstStyle/>
          <a:p>
            <a:r>
              <a:rPr lang="zh-CN" altLang="en-US" b="0" i="0" dirty="0">
                <a:solidFill>
                  <a:srgbClr val="333333"/>
                </a:solidFill>
                <a:effectLst/>
                <a:cs typeface="Arial" panose="020B0604020202020204" pitchFamily="34" charset="0"/>
              </a:rPr>
              <a:t>      </a:t>
            </a:r>
            <a:r>
              <a:rPr lang="zh-CN" altLang="en-US" sz="2000" b="0" i="0" dirty="0">
                <a:solidFill>
                  <a:srgbClr val="333333"/>
                </a:solidFill>
                <a:effectLst/>
                <a:cs typeface="Arial" panose="020B0604020202020204" pitchFamily="34" charset="0"/>
              </a:rPr>
              <a:t>编码组件部分由一堆编码器（</a:t>
            </a:r>
            <a:r>
              <a:rPr lang="en-US" altLang="zh-CN" sz="2000" b="0" i="0" dirty="0">
                <a:solidFill>
                  <a:srgbClr val="333333"/>
                </a:solidFill>
                <a:effectLst/>
                <a:cs typeface="Arial" panose="020B0604020202020204" pitchFamily="34" charset="0"/>
              </a:rPr>
              <a:t>encoder</a:t>
            </a:r>
            <a:r>
              <a:rPr lang="zh-CN" altLang="en-US" sz="2000" b="0" i="0" dirty="0">
                <a:solidFill>
                  <a:srgbClr val="333333"/>
                </a:solidFill>
                <a:effectLst/>
                <a:cs typeface="Arial" panose="020B0604020202020204" pitchFamily="34" charset="0"/>
              </a:rPr>
              <a:t>）构成（论文中是将</a:t>
            </a:r>
            <a:r>
              <a:rPr lang="en-US" altLang="zh-CN" sz="2000" b="0" i="0" dirty="0">
                <a:solidFill>
                  <a:srgbClr val="333333"/>
                </a:solidFill>
                <a:effectLst/>
                <a:cs typeface="Arial" panose="020B0604020202020204" pitchFamily="34" charset="0"/>
              </a:rPr>
              <a:t>6</a:t>
            </a:r>
            <a:r>
              <a:rPr lang="zh-CN" altLang="en-US" sz="2000" b="0" i="0" dirty="0">
                <a:solidFill>
                  <a:srgbClr val="333333"/>
                </a:solidFill>
                <a:effectLst/>
                <a:cs typeface="Arial" panose="020B0604020202020204" pitchFamily="34" charset="0"/>
              </a:rPr>
              <a:t>个编码器叠在一起）。解码组件部分也是由相同数量的解码器（</a:t>
            </a:r>
            <a:r>
              <a:rPr lang="en-US" altLang="zh-CN" sz="2000" b="0" i="0" dirty="0">
                <a:solidFill>
                  <a:srgbClr val="333333"/>
                </a:solidFill>
                <a:effectLst/>
                <a:cs typeface="Arial" panose="020B0604020202020204" pitchFamily="34" charset="0"/>
              </a:rPr>
              <a:t>decoder</a:t>
            </a:r>
            <a:r>
              <a:rPr lang="zh-CN" altLang="en-US" sz="2000" b="0" i="0" dirty="0">
                <a:solidFill>
                  <a:srgbClr val="333333"/>
                </a:solidFill>
                <a:effectLst/>
                <a:cs typeface="Arial" panose="020B0604020202020204" pitchFamily="34" charset="0"/>
              </a:rPr>
              <a:t>）构成的。</a:t>
            </a:r>
            <a:endParaRPr lang="en-US" altLang="zh-CN" sz="2000" b="0" i="0" dirty="0">
              <a:solidFill>
                <a:srgbClr val="333333"/>
              </a:solidFill>
              <a:effectLst/>
              <a:cs typeface="Arial" panose="020B0604020202020204" pitchFamily="34" charset="0"/>
            </a:endParaRPr>
          </a:p>
          <a:p>
            <a:r>
              <a:rPr lang="zh-CN" altLang="en-US" sz="2000" b="0" i="0" dirty="0">
                <a:solidFill>
                  <a:srgbClr val="333333"/>
                </a:solidFill>
                <a:effectLst/>
                <a:cs typeface="Arial" panose="020B0604020202020204" pitchFamily="34" charset="0"/>
              </a:rPr>
              <a:t>       在每个编码器中的每个子层（自注意力、前馈网络）的周围都有一个残差连接，并且都跟随着一个“层归一化”步骤。</a:t>
            </a:r>
            <a:endParaRPr lang="zh-CN" altLang="en-US" sz="2000" dirty="0">
              <a:cs typeface="Arial" panose="020B0604020202020204" pitchFamily="34" charset="0"/>
            </a:endParaRPr>
          </a:p>
        </p:txBody>
      </p:sp>
      <p:pic>
        <p:nvPicPr>
          <p:cNvPr id="2" name="object 3"/>
          <p:cNvPicPr/>
          <p:nvPr/>
        </p:nvPicPr>
        <p:blipFill>
          <a:blip r:embed="rId2" cstate="print"/>
          <a:stretch>
            <a:fillRect/>
          </a:stretch>
        </p:blipFill>
        <p:spPr>
          <a:xfrm>
            <a:off x="7815372" y="3704796"/>
            <a:ext cx="2317856" cy="2502951"/>
          </a:xfrm>
          <a:prstGeom prst="rect">
            <a:avLst/>
          </a:prstGeom>
        </p:spPr>
      </p:pic>
      <p:sp>
        <p:nvSpPr>
          <p:cNvPr id="9" name="object 9"/>
          <p:cNvSpPr txBox="1"/>
          <p:nvPr/>
        </p:nvSpPr>
        <p:spPr>
          <a:xfrm>
            <a:off x="7815371" y="2991171"/>
            <a:ext cx="3431051" cy="320601"/>
          </a:xfrm>
          <a:prstGeom prst="rect">
            <a:avLst/>
          </a:prstGeom>
        </p:spPr>
        <p:txBody>
          <a:bodyPr vert="horz" wrap="square" lIns="0" tIns="12700" rIns="0" bIns="0" rtlCol="0">
            <a:spAutoFit/>
          </a:bodyPr>
          <a:lstStyle/>
          <a:p>
            <a:pPr marL="12700">
              <a:lnSpc>
                <a:spcPct val="100000"/>
              </a:lnSpc>
            </a:pPr>
            <a:r>
              <a:rPr lang="zh-CN" altLang="en-US" sz="2000" dirty="0">
                <a:solidFill>
                  <a:srgbClr val="333333"/>
                </a:solidFill>
              </a:rPr>
              <a:t>批量</a:t>
            </a:r>
            <a:r>
              <a:rPr sz="2000" dirty="0" err="1">
                <a:solidFill>
                  <a:srgbClr val="333333"/>
                </a:solidFill>
              </a:rPr>
              <a:t>归一化</a:t>
            </a:r>
            <a:r>
              <a:rPr lang="zh-CN" altLang="en-US" sz="2000" dirty="0">
                <a:solidFill>
                  <a:srgbClr val="333333"/>
                </a:solidFill>
              </a:rPr>
              <a:t>与层归一化</a:t>
            </a:r>
            <a:r>
              <a:rPr sz="2000" dirty="0">
                <a:solidFill>
                  <a:srgbClr val="333333"/>
                </a:solidFill>
              </a:rPr>
              <a:t>：</a:t>
            </a:r>
            <a:endParaRPr sz="2000" dirty="0">
              <a:solidFill>
                <a:srgbClr val="333333"/>
              </a:solidFill>
            </a:endParaRPr>
          </a:p>
        </p:txBody>
      </p:sp>
    </p:spTree>
  </p:cSld>
  <p:clrMapOvr>
    <a:masterClrMapping/>
  </p:clrMapOvr>
  <p:transition advTm="800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rgbClr val="222222"/>
                </a:solidFill>
                <a:effectLst/>
                <a:cs typeface="Arial" panose="020B0604020202020204" pitchFamily="34" charset="0"/>
                <a:sym typeface="+mn-ea"/>
              </a:rPr>
              <a:t>Transformer</a:t>
            </a:r>
            <a:endParaRPr lang="zh-CN" altLang="en-US" dirty="0">
              <a:solidFill>
                <a:schemeClr val="tx1"/>
              </a:solidFill>
              <a:latin typeface="Arial" panose="020B0604020202020204" pitchFamily="34" charset="0"/>
              <a:cs typeface="Arial" panose="020B0604020202020204" pitchFamily="34" charset="0"/>
            </a:endParaRPr>
          </a:p>
        </p:txBody>
      </p:sp>
      <p:sp>
        <p:nvSpPr>
          <p:cNvPr id="7" name="文本框 6"/>
          <p:cNvSpPr txBox="1"/>
          <p:nvPr/>
        </p:nvSpPr>
        <p:spPr>
          <a:xfrm>
            <a:off x="626218" y="1442325"/>
            <a:ext cx="4681259" cy="461665"/>
          </a:xfrm>
          <a:prstGeom prst="rect">
            <a:avLst/>
          </a:prstGeom>
          <a:noFill/>
        </p:spPr>
        <p:txBody>
          <a:bodyPr wrap="square">
            <a:spAutoFit/>
          </a:bodyPr>
          <a:lstStyle/>
          <a:p>
            <a:pPr algn="just"/>
            <a:r>
              <a:rPr lang="zh-CN" altLang="en-US" b="1" i="0" dirty="0">
                <a:solidFill>
                  <a:srgbClr val="222222"/>
                </a:solidFill>
                <a:effectLst/>
                <a:cs typeface="Arial" panose="020B0604020202020204" pitchFamily="34" charset="0"/>
              </a:rPr>
              <a:t>最终的线性变换层和</a:t>
            </a:r>
            <a:r>
              <a:rPr lang="en-US" altLang="zh-CN" b="1" i="0" dirty="0" err="1">
                <a:solidFill>
                  <a:srgbClr val="222222"/>
                </a:solidFill>
                <a:effectLst/>
                <a:cs typeface="Arial" panose="020B0604020202020204" pitchFamily="34" charset="0"/>
              </a:rPr>
              <a:t>Softmax</a:t>
            </a:r>
            <a:r>
              <a:rPr lang="zh-CN" altLang="en-US" b="1" i="0" dirty="0">
                <a:solidFill>
                  <a:srgbClr val="222222"/>
                </a:solidFill>
                <a:effectLst/>
                <a:cs typeface="Arial" panose="020B0604020202020204" pitchFamily="34" charset="0"/>
              </a:rPr>
              <a:t>层</a:t>
            </a:r>
            <a:endParaRPr lang="zh-CN" altLang="en-US" b="0" i="0" dirty="0">
              <a:solidFill>
                <a:srgbClr val="222222"/>
              </a:solidFill>
              <a:effectLst/>
              <a:cs typeface="Arial" panose="020B0604020202020204" pitchFamily="34" charset="0"/>
            </a:endParaRPr>
          </a:p>
        </p:txBody>
      </p:sp>
      <p:pic>
        <p:nvPicPr>
          <p:cNvPr id="9" name="图片 8"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64562" y="1786230"/>
            <a:ext cx="5832437" cy="3691090"/>
          </a:xfrm>
          <a:prstGeom prst="rect">
            <a:avLst/>
          </a:prstGeom>
        </p:spPr>
      </p:pic>
      <p:sp>
        <p:nvSpPr>
          <p:cNvPr id="11" name="文本框 10"/>
          <p:cNvSpPr txBox="1"/>
          <p:nvPr/>
        </p:nvSpPr>
        <p:spPr>
          <a:xfrm>
            <a:off x="626218" y="2018651"/>
            <a:ext cx="5181195" cy="3527889"/>
          </a:xfrm>
          <a:prstGeom prst="rect">
            <a:avLst/>
          </a:prstGeom>
          <a:noFill/>
        </p:spPr>
        <p:txBody>
          <a:bodyPr wrap="square">
            <a:spAutoFit/>
          </a:bodyPr>
          <a:lstStyle/>
          <a:p>
            <a:pPr algn="just">
              <a:lnSpc>
                <a:spcPct val="125000"/>
              </a:lnSpc>
            </a:pPr>
            <a:r>
              <a:rPr lang="zh-CN" altLang="en-US" sz="1800" b="0" i="0" dirty="0">
                <a:solidFill>
                  <a:srgbClr val="333333"/>
                </a:solidFill>
                <a:effectLst/>
                <a:cs typeface="Arial" panose="020B0604020202020204" pitchFamily="34" charset="0"/>
              </a:rPr>
              <a:t>解码组件最后会输出一个实数向量。我们如何把实数向量变成一个单词？这便是线性变换层要做的工作，它之后就是</a:t>
            </a:r>
            <a:r>
              <a:rPr lang="en-US" altLang="zh-CN" sz="1800" b="0" i="0" dirty="0" err="1">
                <a:solidFill>
                  <a:srgbClr val="333333"/>
                </a:solidFill>
                <a:effectLst/>
                <a:cs typeface="Arial" panose="020B0604020202020204" pitchFamily="34" charset="0"/>
              </a:rPr>
              <a:t>Softmax</a:t>
            </a:r>
            <a:r>
              <a:rPr lang="zh-CN" altLang="en-US" sz="1800" b="0" i="0" dirty="0">
                <a:solidFill>
                  <a:srgbClr val="333333"/>
                </a:solidFill>
                <a:effectLst/>
                <a:cs typeface="Arial" panose="020B0604020202020204" pitchFamily="34" charset="0"/>
              </a:rPr>
              <a:t>层。 </a:t>
            </a:r>
            <a:endParaRPr lang="zh-CN" altLang="en-US" sz="1800" b="0" i="0" dirty="0">
              <a:solidFill>
                <a:srgbClr val="333333"/>
              </a:solidFill>
              <a:effectLst/>
              <a:cs typeface="Arial" panose="020B0604020202020204" pitchFamily="34" charset="0"/>
            </a:endParaRPr>
          </a:p>
          <a:p>
            <a:pPr algn="just">
              <a:lnSpc>
                <a:spcPct val="125000"/>
              </a:lnSpc>
            </a:pPr>
            <a:r>
              <a:rPr lang="zh-CN" altLang="en-US" sz="1800" b="0" i="0" dirty="0">
                <a:solidFill>
                  <a:srgbClr val="333333"/>
                </a:solidFill>
                <a:effectLst/>
                <a:cs typeface="Arial" panose="020B0604020202020204" pitchFamily="34" charset="0"/>
              </a:rPr>
              <a:t>线性变换层是一个简单的全连接神经网络，它可以把解码组件产生的向量投射到一个比它大得多的、被称作对数几率（</a:t>
            </a:r>
            <a:r>
              <a:rPr lang="en-US" altLang="zh-CN" sz="1800" b="0" i="0" dirty="0">
                <a:solidFill>
                  <a:srgbClr val="333333"/>
                </a:solidFill>
                <a:effectLst/>
                <a:cs typeface="Arial" panose="020B0604020202020204" pitchFamily="34" charset="0"/>
              </a:rPr>
              <a:t>logits</a:t>
            </a:r>
            <a:r>
              <a:rPr lang="zh-CN" altLang="en-US" sz="1800" b="0" i="0" dirty="0">
                <a:solidFill>
                  <a:srgbClr val="333333"/>
                </a:solidFill>
                <a:effectLst/>
                <a:cs typeface="Arial" panose="020B0604020202020204" pitchFamily="34" charset="0"/>
              </a:rPr>
              <a:t>）的向量里。对数几率向量中每个单元对应某一个单词的分数。</a:t>
            </a:r>
            <a:endParaRPr lang="zh-CN" altLang="en-US" sz="1800" b="0" i="0" dirty="0">
              <a:solidFill>
                <a:srgbClr val="333333"/>
              </a:solidFill>
              <a:effectLst/>
              <a:cs typeface="Arial" panose="020B0604020202020204" pitchFamily="34" charset="0"/>
            </a:endParaRPr>
          </a:p>
          <a:p>
            <a:pPr algn="just">
              <a:lnSpc>
                <a:spcPct val="125000"/>
              </a:lnSpc>
            </a:pPr>
            <a:r>
              <a:rPr lang="zh-CN" altLang="en-US" sz="1800" b="0" i="0" dirty="0">
                <a:solidFill>
                  <a:srgbClr val="333333"/>
                </a:solidFill>
                <a:effectLst/>
                <a:cs typeface="Arial" panose="020B0604020202020204" pitchFamily="34" charset="0"/>
              </a:rPr>
              <a:t>接下来的</a:t>
            </a:r>
            <a:r>
              <a:rPr lang="en-US" altLang="zh-CN" sz="1800" b="0" i="0" dirty="0" err="1">
                <a:solidFill>
                  <a:srgbClr val="333333"/>
                </a:solidFill>
                <a:effectLst/>
                <a:cs typeface="Arial" panose="020B0604020202020204" pitchFamily="34" charset="0"/>
              </a:rPr>
              <a:t>Softmax</a:t>
            </a:r>
            <a:r>
              <a:rPr lang="zh-CN" altLang="en-US" sz="1800" b="0" i="0" dirty="0">
                <a:solidFill>
                  <a:srgbClr val="333333"/>
                </a:solidFill>
                <a:effectLst/>
                <a:cs typeface="Arial" panose="020B0604020202020204" pitchFamily="34" charset="0"/>
              </a:rPr>
              <a:t>层便会把那些分数变成概率（都为正数、上限</a:t>
            </a:r>
            <a:r>
              <a:rPr lang="en-US" altLang="zh-CN" sz="1800" b="0" i="0" dirty="0">
                <a:solidFill>
                  <a:srgbClr val="333333"/>
                </a:solidFill>
                <a:effectLst/>
                <a:cs typeface="Arial" panose="020B0604020202020204" pitchFamily="34" charset="0"/>
              </a:rPr>
              <a:t>1.0</a:t>
            </a:r>
            <a:r>
              <a:rPr lang="zh-CN" altLang="en-US" sz="1800" b="0" i="0" dirty="0">
                <a:solidFill>
                  <a:srgbClr val="333333"/>
                </a:solidFill>
                <a:effectLst/>
                <a:cs typeface="Arial" panose="020B0604020202020204" pitchFamily="34" charset="0"/>
              </a:rPr>
              <a:t>）。概率最高的单元格被选中，并且它对应的单词被作为这个时间步的输出。</a:t>
            </a:r>
            <a:endParaRPr lang="zh-CN" altLang="en-US" sz="1800" b="0" i="0" dirty="0">
              <a:solidFill>
                <a:srgbClr val="333333"/>
              </a:solidFill>
              <a:effectLst/>
              <a:cs typeface="Arial" panose="020B0604020202020204" pitchFamily="34" charset="0"/>
            </a:endParaRPr>
          </a:p>
        </p:txBody>
      </p:sp>
      <p:sp>
        <p:nvSpPr>
          <p:cNvPr id="13" name="文本框 12"/>
          <p:cNvSpPr txBox="1"/>
          <p:nvPr/>
        </p:nvSpPr>
        <p:spPr>
          <a:xfrm>
            <a:off x="5864562" y="5695548"/>
            <a:ext cx="6106538" cy="646331"/>
          </a:xfrm>
          <a:prstGeom prst="rect">
            <a:avLst/>
          </a:prstGeom>
          <a:noFill/>
        </p:spPr>
        <p:txBody>
          <a:bodyPr wrap="square">
            <a:spAutoFit/>
          </a:bodyPr>
          <a:lstStyle/>
          <a:p>
            <a:r>
              <a:rPr lang="zh-CN" altLang="en-US" sz="1800" b="0" i="0" dirty="0">
                <a:solidFill>
                  <a:srgbClr val="222222"/>
                </a:solidFill>
                <a:effectLst/>
              </a:rPr>
              <a:t>这张图片从底部以解码器组件产生的输出向量开始。之后它会转化出一个输出单词。</a:t>
            </a:r>
            <a:endParaRPr lang="zh-CN" altLang="en-US" sz="1800" b="0" i="0" dirty="0">
              <a:solidFill>
                <a:srgbClr val="222222"/>
              </a:solidFill>
              <a:effectLst/>
            </a:endParaRPr>
          </a:p>
        </p:txBody>
      </p:sp>
    </p:spTree>
  </p:cSld>
  <p:clrMapOvr>
    <a:masterClrMapping/>
  </p:clrMapOvr>
  <p:transition advTm="800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4944522" cy="677863"/>
          </a:xfrm>
        </p:spPr>
        <p:txBody>
          <a:bodyPr/>
          <a:lstStyle/>
          <a:p>
            <a:pPr algn="l" eaLnBrk="1" hangingPunct="1"/>
            <a:r>
              <a:rPr lang="en-US" altLang="zh-CN" dirty="0">
                <a:solidFill>
                  <a:srgbClr val="222222"/>
                </a:solidFill>
                <a:effectLst/>
                <a:cs typeface="Arial" panose="020B0604020202020204" pitchFamily="34" charset="0"/>
                <a:sym typeface="+mn-ea"/>
              </a:rPr>
              <a:t>Transformer</a:t>
            </a:r>
            <a:endParaRPr lang="zh-CN" altLang="en-US" dirty="0">
              <a:solidFill>
                <a:schemeClr val="tx1"/>
              </a:solidFill>
              <a:latin typeface="Arial" panose="020B0604020202020204" pitchFamily="34" charset="0"/>
              <a:cs typeface="Arial" panose="020B0604020202020204" pitchFamily="34" charset="0"/>
            </a:endParaRPr>
          </a:p>
        </p:txBody>
      </p:sp>
      <p:sp>
        <p:nvSpPr>
          <p:cNvPr id="7" name="文本框 6"/>
          <p:cNvSpPr txBox="1"/>
          <p:nvPr/>
        </p:nvSpPr>
        <p:spPr>
          <a:xfrm>
            <a:off x="668338" y="1427734"/>
            <a:ext cx="6096810" cy="461665"/>
          </a:xfrm>
          <a:prstGeom prst="rect">
            <a:avLst/>
          </a:prstGeom>
          <a:noFill/>
        </p:spPr>
        <p:txBody>
          <a:bodyPr wrap="square">
            <a:spAutoFit/>
          </a:bodyPr>
          <a:lstStyle/>
          <a:p>
            <a:pPr algn="l"/>
            <a:r>
              <a:rPr lang="zh-CN" altLang="en-US" b="1" i="0" dirty="0">
                <a:solidFill>
                  <a:srgbClr val="4F4F4F"/>
                </a:solidFill>
                <a:effectLst/>
                <a:cs typeface="Arial" panose="020B0604020202020204" pitchFamily="34" charset="0"/>
              </a:rPr>
              <a:t>集束搜索</a:t>
            </a:r>
            <a:r>
              <a:rPr lang="en-US" altLang="zh-CN" b="1" i="0" dirty="0">
                <a:solidFill>
                  <a:srgbClr val="4F4F4F"/>
                </a:solidFill>
                <a:effectLst/>
                <a:cs typeface="Arial" panose="020B0604020202020204" pitchFamily="34" charset="0"/>
              </a:rPr>
              <a:t>(Bean Search)</a:t>
            </a:r>
            <a:endParaRPr lang="en-US" altLang="zh-CN" b="1" i="0" dirty="0">
              <a:solidFill>
                <a:srgbClr val="4F4F4F"/>
              </a:solidFill>
              <a:effectLst/>
              <a:cs typeface="Arial" panose="020B0604020202020204" pitchFamily="34" charset="0"/>
            </a:endParaRPr>
          </a:p>
        </p:txBody>
      </p:sp>
      <p:sp>
        <p:nvSpPr>
          <p:cNvPr id="8" name="文本框 7"/>
          <p:cNvSpPr txBox="1"/>
          <p:nvPr/>
        </p:nvSpPr>
        <p:spPr>
          <a:xfrm>
            <a:off x="668337" y="1953825"/>
            <a:ext cx="5753484" cy="4246245"/>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sz="1800" b="0" i="0" dirty="0">
                <a:solidFill>
                  <a:srgbClr val="333333"/>
                </a:solidFill>
                <a:effectLst/>
                <a:cs typeface="Arial" panose="020B0604020202020204" pitchFamily="34" charset="0"/>
              </a:rPr>
              <a:t>贪婪算法只会挑出最可能的那一个单词，然后继续。而集束搜索则会考虑多个选择。</a:t>
            </a:r>
            <a:endParaRPr lang="en-US" altLang="zh-CN" sz="1800" b="0" i="0" dirty="0">
              <a:solidFill>
                <a:srgbClr val="333333"/>
              </a:solidFill>
              <a:effectLst/>
              <a:cs typeface="Arial" panose="020B0604020202020204" pitchFamily="34" charset="0"/>
            </a:endParaRPr>
          </a:p>
          <a:p>
            <a:pPr marL="342900" indent="-342900" algn="just">
              <a:lnSpc>
                <a:spcPct val="150000"/>
              </a:lnSpc>
              <a:buFont typeface="Arial" panose="020B0604020202020204" pitchFamily="34" charset="0"/>
              <a:buChar char="•"/>
            </a:pPr>
            <a:r>
              <a:rPr lang="zh-CN" altLang="en-US" sz="1800" b="0" i="0" dirty="0">
                <a:solidFill>
                  <a:srgbClr val="333333"/>
                </a:solidFill>
                <a:effectLst/>
                <a:cs typeface="Arial" panose="020B0604020202020204" pitchFamily="34" charset="0"/>
              </a:rPr>
              <a:t>集束搜索算法会有一个参数</a:t>
            </a:r>
            <a:r>
              <a:rPr lang="en-US" altLang="zh-CN" sz="1800" b="0" i="0" dirty="0">
                <a:solidFill>
                  <a:srgbClr val="333333"/>
                </a:solidFill>
                <a:effectLst/>
                <a:cs typeface="Arial" panose="020B0604020202020204" pitchFamily="34" charset="0"/>
              </a:rPr>
              <a:t>B</a:t>
            </a:r>
            <a:r>
              <a:rPr lang="zh-CN" altLang="en-US" sz="1800" b="0" i="0" dirty="0">
                <a:solidFill>
                  <a:srgbClr val="333333"/>
                </a:solidFill>
                <a:effectLst/>
                <a:cs typeface="Arial" panose="020B0604020202020204" pitchFamily="34" charset="0"/>
              </a:rPr>
              <a:t>，叫做集束宽（</a:t>
            </a:r>
            <a:r>
              <a:rPr lang="en-US" altLang="zh-CN" sz="1800" b="0" i="0" dirty="0">
                <a:solidFill>
                  <a:srgbClr val="333333"/>
                </a:solidFill>
                <a:effectLst/>
                <a:cs typeface="Arial" panose="020B0604020202020204" pitchFamily="34" charset="0"/>
              </a:rPr>
              <a:t>beam width</a:t>
            </a:r>
            <a:r>
              <a:rPr lang="zh-CN" altLang="en-US" sz="1800" b="0" i="0" dirty="0">
                <a:solidFill>
                  <a:srgbClr val="333333"/>
                </a:solidFill>
                <a:effectLst/>
                <a:cs typeface="Arial" panose="020B0604020202020204" pitchFamily="34" charset="0"/>
              </a:rPr>
              <a:t>）。在这个例子中</a:t>
            </a:r>
            <a:r>
              <a:rPr lang="en-US" altLang="zh-CN" sz="1800" b="0" i="0" dirty="0">
                <a:solidFill>
                  <a:srgbClr val="333333"/>
                </a:solidFill>
                <a:effectLst/>
                <a:cs typeface="Arial" panose="020B0604020202020204" pitchFamily="34" charset="0"/>
              </a:rPr>
              <a:t>B=3</a:t>
            </a:r>
            <a:r>
              <a:rPr lang="zh-CN" altLang="en-US" sz="1800" b="0" i="0" dirty="0">
                <a:solidFill>
                  <a:srgbClr val="333333"/>
                </a:solidFill>
                <a:effectLst/>
                <a:cs typeface="Arial" panose="020B0604020202020204" pitchFamily="34" charset="0"/>
              </a:rPr>
              <a:t>，这样就意味着集束搜索不会只考虑一个可能结果，而是一次会考虑</a:t>
            </a:r>
            <a:r>
              <a:rPr lang="en-US" altLang="zh-CN" sz="1800" b="0" i="0" dirty="0">
                <a:solidFill>
                  <a:srgbClr val="333333"/>
                </a:solidFill>
                <a:effectLst/>
                <a:cs typeface="Arial" panose="020B0604020202020204" pitchFamily="34" charset="0"/>
              </a:rPr>
              <a:t>3</a:t>
            </a:r>
            <a:r>
              <a:rPr lang="zh-CN" altLang="en-US" sz="1800" b="0" i="0" dirty="0">
                <a:solidFill>
                  <a:srgbClr val="333333"/>
                </a:solidFill>
                <a:effectLst/>
                <a:cs typeface="Arial" panose="020B0604020202020204" pitchFamily="34" charset="0"/>
              </a:rPr>
              <a:t>个，比如对第一个单词有不同选择的可能性。最后找到</a:t>
            </a:r>
            <a:r>
              <a:rPr lang="en-US" altLang="zh-CN" sz="1800" b="0" i="0" dirty="0">
                <a:solidFill>
                  <a:srgbClr val="333333"/>
                </a:solidFill>
                <a:effectLst/>
                <a:cs typeface="Arial" panose="020B0604020202020204" pitchFamily="34" charset="0"/>
              </a:rPr>
              <a:t>in</a:t>
            </a:r>
            <a:r>
              <a:rPr lang="zh-CN" altLang="en-US" sz="1800" b="0" i="0" dirty="0">
                <a:solidFill>
                  <a:srgbClr val="333333"/>
                </a:solidFill>
                <a:effectLst/>
                <a:cs typeface="Arial" panose="020B0604020202020204" pitchFamily="34" charset="0"/>
              </a:rPr>
              <a:t>、</a:t>
            </a:r>
            <a:r>
              <a:rPr lang="en-US" altLang="zh-CN" sz="1800" b="0" i="0" dirty="0">
                <a:solidFill>
                  <a:srgbClr val="333333"/>
                </a:solidFill>
                <a:effectLst/>
                <a:cs typeface="Arial" panose="020B0604020202020204" pitchFamily="34" charset="0"/>
              </a:rPr>
              <a:t>jane</a:t>
            </a:r>
            <a:r>
              <a:rPr lang="zh-CN" altLang="en-US" sz="1800" b="0" i="0" dirty="0">
                <a:solidFill>
                  <a:srgbClr val="333333"/>
                </a:solidFill>
                <a:effectLst/>
                <a:cs typeface="Arial" panose="020B0604020202020204" pitchFamily="34" charset="0"/>
              </a:rPr>
              <a:t>、</a:t>
            </a:r>
            <a:r>
              <a:rPr lang="en-US" altLang="zh-CN" sz="1800" b="0" i="0" dirty="0" err="1">
                <a:solidFill>
                  <a:srgbClr val="333333"/>
                </a:solidFill>
                <a:effectLst/>
                <a:cs typeface="Arial" panose="020B0604020202020204" pitchFamily="34" charset="0"/>
              </a:rPr>
              <a:t>september</a:t>
            </a:r>
            <a:r>
              <a:rPr lang="zh-CN" altLang="en-US" sz="1800" b="0" i="0" dirty="0">
                <a:solidFill>
                  <a:srgbClr val="333333"/>
                </a:solidFill>
                <a:effectLst/>
                <a:cs typeface="Arial" panose="020B0604020202020204" pitchFamily="34" charset="0"/>
              </a:rPr>
              <a:t>，是英语输出的第一个单词的最可能的三个选项。</a:t>
            </a:r>
            <a:endParaRPr lang="en-US" altLang="zh-CN" sz="1800" b="0" i="0" dirty="0">
              <a:solidFill>
                <a:srgbClr val="333333"/>
              </a:solidFill>
              <a:effectLst/>
              <a:cs typeface="Arial" panose="020B0604020202020204" pitchFamily="34" charset="0"/>
            </a:endParaRPr>
          </a:p>
          <a:p>
            <a:pPr marL="342900" indent="-342900" algn="just">
              <a:lnSpc>
                <a:spcPct val="150000"/>
              </a:lnSpc>
              <a:buFont typeface="Arial" panose="020B0604020202020204" pitchFamily="34" charset="0"/>
              <a:buChar char="•"/>
            </a:pPr>
            <a:r>
              <a:rPr lang="zh-CN" altLang="en-US" sz="1800" b="0" i="0" dirty="0">
                <a:solidFill>
                  <a:srgbClr val="333333"/>
                </a:solidFill>
                <a:effectLst/>
                <a:cs typeface="Arial" panose="020B0604020202020204" pitchFamily="34" charset="0"/>
              </a:rPr>
              <a:t>然后集束搜索算法会把结果存到计算机内存里以便后面尝试用这三个词。</a:t>
            </a:r>
            <a:endParaRPr lang="zh-CN" altLang="en-US" sz="1800" b="0" i="0" dirty="0">
              <a:solidFill>
                <a:srgbClr val="333333"/>
              </a:solidFill>
              <a:effectLst/>
              <a:cs typeface="Arial" panose="020B0604020202020204" pitchFamily="34" charset="0"/>
            </a:endParaRPr>
          </a:p>
        </p:txBody>
      </p:sp>
      <p:pic>
        <p:nvPicPr>
          <p:cNvPr id="3" name="图片 2" descr="图片包含 直方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44929" y="1356642"/>
            <a:ext cx="2924894" cy="4448788"/>
          </a:xfrm>
          <a:prstGeom prst="rect">
            <a:avLst/>
          </a:prstGeom>
        </p:spPr>
      </p:pic>
      <p:sp>
        <p:nvSpPr>
          <p:cNvPr id="9" name="文本框 8"/>
          <p:cNvSpPr txBox="1"/>
          <p:nvPr/>
        </p:nvSpPr>
        <p:spPr>
          <a:xfrm>
            <a:off x="6618405" y="5693310"/>
            <a:ext cx="5223505" cy="923330"/>
          </a:xfrm>
          <a:prstGeom prst="rect">
            <a:avLst/>
          </a:prstGeom>
          <a:noFill/>
        </p:spPr>
        <p:txBody>
          <a:bodyPr wrap="square">
            <a:spAutoFit/>
          </a:bodyPr>
          <a:lstStyle/>
          <a:p>
            <a:r>
              <a:rPr lang="en-US" altLang="zh-CN" sz="1800" b="0" i="0" dirty="0">
                <a:solidFill>
                  <a:srgbClr val="333333"/>
                </a:solidFill>
                <a:effectLst/>
                <a:cs typeface="Arial" panose="020B0604020202020204" pitchFamily="34" charset="0"/>
              </a:rPr>
              <a:t>“</a:t>
            </a:r>
            <a:r>
              <a:rPr lang="en-US" altLang="zh-CN" sz="1800" b="1" i="0" dirty="0">
                <a:solidFill>
                  <a:srgbClr val="333333"/>
                </a:solidFill>
                <a:effectLst/>
                <a:cs typeface="Arial" panose="020B0604020202020204" pitchFamily="34" charset="0"/>
              </a:rPr>
              <a:t>Jane </a:t>
            </a:r>
            <a:r>
              <a:rPr lang="en-US" altLang="zh-CN" sz="1800" b="1" i="0" dirty="0" err="1">
                <a:solidFill>
                  <a:srgbClr val="333333"/>
                </a:solidFill>
                <a:effectLst/>
                <a:cs typeface="Arial" panose="020B0604020202020204" pitchFamily="34" charset="0"/>
              </a:rPr>
              <a:t>visite</a:t>
            </a:r>
            <a:r>
              <a:rPr lang="en-US" altLang="zh-CN" sz="1800" b="1" i="0" dirty="0">
                <a:solidFill>
                  <a:srgbClr val="333333"/>
                </a:solidFill>
                <a:effectLst/>
                <a:cs typeface="Arial" panose="020B0604020202020204" pitchFamily="34" charset="0"/>
              </a:rPr>
              <a:t> </a:t>
            </a:r>
            <a:r>
              <a:rPr lang="en-US" altLang="zh-CN" sz="1800" b="1" i="0" dirty="0" err="1">
                <a:solidFill>
                  <a:srgbClr val="333333"/>
                </a:solidFill>
                <a:effectLst/>
                <a:cs typeface="Arial" panose="020B0604020202020204" pitchFamily="34" charset="0"/>
              </a:rPr>
              <a:t>l'Afrique</a:t>
            </a:r>
            <a:r>
              <a:rPr lang="en-US" altLang="zh-CN" sz="1800" b="1" i="0" dirty="0">
                <a:solidFill>
                  <a:srgbClr val="333333"/>
                </a:solidFill>
                <a:effectLst/>
                <a:cs typeface="Arial" panose="020B0604020202020204" pitchFamily="34" charset="0"/>
              </a:rPr>
              <a:t> </a:t>
            </a:r>
            <a:r>
              <a:rPr lang="en-US" altLang="zh-CN" sz="1800" b="1" i="0" dirty="0" err="1">
                <a:solidFill>
                  <a:srgbClr val="333333"/>
                </a:solidFill>
                <a:effectLst/>
                <a:cs typeface="Arial" panose="020B0604020202020204" pitchFamily="34" charset="0"/>
              </a:rPr>
              <a:t>en</a:t>
            </a:r>
            <a:r>
              <a:rPr lang="en-US" altLang="zh-CN" sz="1800" b="1" i="0" dirty="0">
                <a:solidFill>
                  <a:srgbClr val="333333"/>
                </a:solidFill>
                <a:effectLst/>
                <a:cs typeface="Arial" panose="020B0604020202020204" pitchFamily="34" charset="0"/>
              </a:rPr>
              <a:t> </a:t>
            </a:r>
            <a:r>
              <a:rPr lang="en-US" altLang="zh-CN" sz="1800" b="1" i="0" dirty="0" err="1">
                <a:solidFill>
                  <a:srgbClr val="333333"/>
                </a:solidFill>
                <a:effectLst/>
                <a:cs typeface="Arial" panose="020B0604020202020204" pitchFamily="34" charset="0"/>
              </a:rPr>
              <a:t>Septembre</a:t>
            </a:r>
            <a:r>
              <a:rPr lang="en-US" altLang="zh-CN" sz="1800" b="1" i="0" dirty="0">
                <a:solidFill>
                  <a:srgbClr val="333333"/>
                </a:solidFill>
                <a:effectLst/>
                <a:cs typeface="Arial" panose="020B0604020202020204" pitchFamily="34" charset="0"/>
              </a:rPr>
              <a:t>.</a:t>
            </a:r>
            <a:r>
              <a:rPr lang="en-US" altLang="zh-CN" sz="1800" b="0" i="0" dirty="0">
                <a:solidFill>
                  <a:srgbClr val="333333"/>
                </a:solidFill>
                <a:effectLst/>
                <a:cs typeface="Arial" panose="020B0604020202020204" pitchFamily="34" charset="0"/>
              </a:rPr>
              <a:t>”</a:t>
            </a:r>
            <a:r>
              <a:rPr lang="zh-CN" altLang="en-US" sz="1800" b="0" i="0" dirty="0">
                <a:solidFill>
                  <a:srgbClr val="333333"/>
                </a:solidFill>
                <a:effectLst/>
                <a:cs typeface="Arial" panose="020B0604020202020204" pitchFamily="34" charset="0"/>
              </a:rPr>
              <a:t>（法语句子），我们希望翻译成英语，</a:t>
            </a:r>
            <a:r>
              <a:rPr lang="en-US" altLang="zh-CN" sz="1800" b="0" i="0" dirty="0">
                <a:solidFill>
                  <a:srgbClr val="333333"/>
                </a:solidFill>
                <a:effectLst/>
                <a:cs typeface="Arial" panose="020B0604020202020204" pitchFamily="34" charset="0"/>
              </a:rPr>
              <a:t>"</a:t>
            </a:r>
            <a:r>
              <a:rPr lang="en-US" altLang="zh-CN" sz="1800" b="1" i="0" dirty="0">
                <a:solidFill>
                  <a:srgbClr val="333333"/>
                </a:solidFill>
                <a:effectLst/>
                <a:cs typeface="Arial" panose="020B0604020202020204" pitchFamily="34" charset="0"/>
              </a:rPr>
              <a:t>Jane is visiting Africa in September</a:t>
            </a:r>
            <a:r>
              <a:rPr lang="en-US" altLang="zh-CN" sz="1800" b="0" i="0" dirty="0">
                <a:solidFill>
                  <a:srgbClr val="333333"/>
                </a:solidFill>
                <a:effectLst/>
                <a:cs typeface="Arial" panose="020B0604020202020204" pitchFamily="34" charset="0"/>
              </a:rPr>
              <a:t>".</a:t>
            </a:r>
            <a:r>
              <a:rPr lang="zh-CN" altLang="en-US" sz="1800" b="0" i="0" dirty="0">
                <a:solidFill>
                  <a:srgbClr val="333333"/>
                </a:solidFill>
                <a:effectLst/>
                <a:cs typeface="Arial" panose="020B0604020202020204" pitchFamily="34" charset="0"/>
              </a:rPr>
              <a:t>（英语句子）</a:t>
            </a:r>
            <a:endParaRPr lang="zh-CN" altLang="en-US" sz="1800" dirty="0">
              <a:cs typeface="Arial" panose="020B0604020202020204" pitchFamily="34" charset="0"/>
            </a:endParaRPr>
          </a:p>
        </p:txBody>
      </p:sp>
    </p:spTree>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4944522" cy="677863"/>
          </a:xfrm>
        </p:spPr>
        <p:txBody>
          <a:bodyPr/>
          <a:lstStyle/>
          <a:p>
            <a:pPr algn="l" eaLnBrk="1" hangingPunct="1"/>
            <a:r>
              <a:rPr lang="en-US" altLang="zh-CN" dirty="0">
                <a:solidFill>
                  <a:srgbClr val="222222"/>
                </a:solidFill>
                <a:effectLst/>
                <a:cs typeface="Arial" panose="020B0604020202020204" pitchFamily="34" charset="0"/>
                <a:sym typeface="+mn-ea"/>
              </a:rPr>
              <a:t>Transformer</a:t>
            </a:r>
            <a:endParaRPr lang="zh-CN" altLang="en-US" dirty="0">
              <a:solidFill>
                <a:schemeClr val="tx1"/>
              </a:solidFill>
              <a:latin typeface="Arial" panose="020B0604020202020204" pitchFamily="34" charset="0"/>
              <a:cs typeface="Arial" panose="020B0604020202020204" pitchFamily="34" charset="0"/>
            </a:endParaRPr>
          </a:p>
        </p:txBody>
      </p:sp>
      <p:sp>
        <p:nvSpPr>
          <p:cNvPr id="7" name="文本框 6"/>
          <p:cNvSpPr txBox="1"/>
          <p:nvPr/>
        </p:nvSpPr>
        <p:spPr>
          <a:xfrm>
            <a:off x="668338" y="2022621"/>
            <a:ext cx="10807896" cy="4203074"/>
          </a:xfrm>
          <a:prstGeom prst="rect">
            <a:avLst/>
          </a:prstGeom>
          <a:noFill/>
        </p:spPr>
        <p:txBody>
          <a:bodyPr wrap="square">
            <a:spAutoFit/>
          </a:bodyPr>
          <a:lstStyle/>
          <a:p>
            <a:pPr algn="l">
              <a:lnSpc>
                <a:spcPct val="150000"/>
              </a:lnSpc>
            </a:pPr>
            <a:r>
              <a:rPr lang="en-US" altLang="zh-CN" sz="1800" i="0" dirty="0">
                <a:solidFill>
                  <a:srgbClr val="121212"/>
                </a:solidFill>
                <a:effectLst/>
                <a:cs typeface="Arial" panose="020B0604020202020204" pitchFamily="34" charset="0"/>
              </a:rPr>
              <a:t>         Encoder</a:t>
            </a:r>
            <a:r>
              <a:rPr lang="zh-CN" altLang="en-US" sz="1800" i="0" dirty="0">
                <a:solidFill>
                  <a:srgbClr val="121212"/>
                </a:solidFill>
                <a:effectLst/>
                <a:cs typeface="Arial" panose="020B0604020202020204" pitchFamily="34" charset="0"/>
              </a:rPr>
              <a:t>一般是用于提取特征的，</a:t>
            </a:r>
            <a:r>
              <a:rPr lang="en-US" altLang="zh-CN" sz="1800" i="0" dirty="0">
                <a:solidFill>
                  <a:srgbClr val="121212"/>
                </a:solidFill>
                <a:effectLst/>
                <a:cs typeface="Arial" panose="020B0604020202020204" pitchFamily="34" charset="0"/>
              </a:rPr>
              <a:t>Decoder</a:t>
            </a:r>
            <a:r>
              <a:rPr lang="zh-CN" altLang="en-US" sz="1800" i="0" dirty="0">
                <a:solidFill>
                  <a:srgbClr val="121212"/>
                </a:solidFill>
                <a:effectLst/>
                <a:cs typeface="Arial" panose="020B0604020202020204" pitchFamily="34" charset="0"/>
              </a:rPr>
              <a:t>一般是用于生成内容的。</a:t>
            </a:r>
            <a:endParaRPr lang="en-US" altLang="zh-CN" sz="1800" i="0" dirty="0">
              <a:solidFill>
                <a:srgbClr val="121212"/>
              </a:solidFill>
              <a:effectLst/>
              <a:cs typeface="Arial" panose="020B0604020202020204" pitchFamily="34" charset="0"/>
            </a:endParaRPr>
          </a:p>
          <a:p>
            <a:pPr algn="l">
              <a:lnSpc>
                <a:spcPct val="150000"/>
              </a:lnSpc>
            </a:pPr>
            <a:r>
              <a:rPr lang="en-US" altLang="zh-CN" sz="1800" dirty="0">
                <a:solidFill>
                  <a:srgbClr val="121212"/>
                </a:solidFill>
                <a:cs typeface="Arial" panose="020B0604020202020204" pitchFamily="34" charset="0"/>
              </a:rPr>
              <a:t>         </a:t>
            </a:r>
            <a:r>
              <a:rPr lang="zh-CN" altLang="en-US" sz="1800" i="0" dirty="0">
                <a:solidFill>
                  <a:srgbClr val="121212"/>
                </a:solidFill>
                <a:effectLst/>
                <a:cs typeface="Arial" panose="020B0604020202020204" pitchFamily="34" charset="0"/>
              </a:rPr>
              <a:t>在</a:t>
            </a:r>
            <a:r>
              <a:rPr lang="en-US" altLang="zh-CN" sz="1800" i="0" dirty="0">
                <a:solidFill>
                  <a:srgbClr val="121212"/>
                </a:solidFill>
                <a:effectLst/>
                <a:cs typeface="Arial" panose="020B0604020202020204" pitchFamily="34" charset="0"/>
              </a:rPr>
              <a:t>NLP</a:t>
            </a:r>
            <a:r>
              <a:rPr lang="zh-CN" altLang="en-US" sz="1800" i="0" dirty="0">
                <a:solidFill>
                  <a:srgbClr val="121212"/>
                </a:solidFill>
                <a:effectLst/>
                <a:cs typeface="Arial" panose="020B0604020202020204" pitchFamily="34" charset="0"/>
              </a:rPr>
              <a:t>领域中，不同的任务需要不同的</a:t>
            </a:r>
            <a:r>
              <a:rPr lang="en-US" altLang="zh-CN" sz="1800" i="0" dirty="0">
                <a:solidFill>
                  <a:srgbClr val="121212"/>
                </a:solidFill>
                <a:effectLst/>
                <a:cs typeface="Arial" panose="020B0604020202020204" pitchFamily="34" charset="0"/>
              </a:rPr>
              <a:t>Transformer</a:t>
            </a:r>
            <a:r>
              <a:rPr lang="zh-CN" altLang="en-US" sz="1800" i="0" dirty="0">
                <a:solidFill>
                  <a:srgbClr val="121212"/>
                </a:solidFill>
                <a:effectLst/>
                <a:cs typeface="Arial" panose="020B0604020202020204" pitchFamily="34" charset="0"/>
              </a:rPr>
              <a:t>架构。</a:t>
            </a:r>
            <a:endParaRPr lang="zh-CN" altLang="en-US" sz="1800" i="0" dirty="0">
              <a:solidFill>
                <a:srgbClr val="121212"/>
              </a:solidFill>
              <a:effectLst/>
              <a:cs typeface="Arial" panose="020B0604020202020204" pitchFamily="34" charset="0"/>
            </a:endParaRPr>
          </a:p>
          <a:p>
            <a:pPr algn="l">
              <a:lnSpc>
                <a:spcPct val="150000"/>
              </a:lnSpc>
            </a:pPr>
            <a:r>
              <a:rPr lang="zh-CN" altLang="en-US" sz="1800" i="0" dirty="0">
                <a:solidFill>
                  <a:srgbClr val="121212"/>
                </a:solidFill>
                <a:effectLst/>
                <a:cs typeface="Arial" panose="020B0604020202020204" pitchFamily="34" charset="0"/>
              </a:rPr>
              <a:t>       （</a:t>
            </a:r>
            <a:r>
              <a:rPr lang="en-US" altLang="zh-CN" sz="1800" i="0" dirty="0">
                <a:solidFill>
                  <a:srgbClr val="121212"/>
                </a:solidFill>
                <a:effectLst/>
                <a:cs typeface="Arial" panose="020B0604020202020204" pitchFamily="34" charset="0"/>
              </a:rPr>
              <a:t>1</a:t>
            </a:r>
            <a:r>
              <a:rPr lang="zh-CN" altLang="en-US" sz="1800" i="0" dirty="0">
                <a:solidFill>
                  <a:srgbClr val="121212"/>
                </a:solidFill>
                <a:effectLst/>
                <a:cs typeface="Arial" panose="020B0604020202020204" pitchFamily="34" charset="0"/>
              </a:rPr>
              <a:t>）只使用编码器的任务</a:t>
            </a:r>
            <a:endParaRPr lang="zh-CN" altLang="en-US" sz="1800" i="0" dirty="0">
              <a:solidFill>
                <a:srgbClr val="121212"/>
              </a:solidFill>
              <a:effectLst/>
              <a:cs typeface="Arial" panose="020B0604020202020204" pitchFamily="34" charset="0"/>
            </a:endParaRPr>
          </a:p>
          <a:p>
            <a:pPr algn="l">
              <a:lnSpc>
                <a:spcPct val="150000"/>
              </a:lnSpc>
            </a:pPr>
            <a:r>
              <a:rPr lang="zh-CN" altLang="en-US" sz="1800" dirty="0">
                <a:cs typeface="Arial" panose="020B0604020202020204" pitchFamily="34" charset="0"/>
              </a:rPr>
              <a:t>       自编码系列，</a:t>
            </a:r>
            <a:r>
              <a:rPr lang="zh-CN" altLang="en-US" sz="1800" spc="7" dirty="0">
                <a:cs typeface="Arial" panose="020B0604020202020204" pitchFamily="34" charset="0"/>
              </a:rPr>
              <a:t>偏好自</a:t>
            </a:r>
            <a:r>
              <a:rPr lang="zh-CN" altLang="en-US" sz="1800" dirty="0">
                <a:cs typeface="Arial" panose="020B0604020202020204" pitchFamily="34" charset="0"/>
              </a:rPr>
              <a:t>然</a:t>
            </a:r>
            <a:r>
              <a:rPr lang="zh-CN" altLang="en-US" sz="1800" spc="-7" dirty="0">
                <a:cs typeface="Arial" panose="020B0604020202020204" pitchFamily="34" charset="0"/>
              </a:rPr>
              <a:t>语</a:t>
            </a:r>
            <a:r>
              <a:rPr lang="zh-CN" altLang="en-US" sz="1800" dirty="0">
                <a:cs typeface="Arial" panose="020B0604020202020204" pitchFamily="34" charset="0"/>
              </a:rPr>
              <a:t>言</a:t>
            </a:r>
            <a:r>
              <a:rPr lang="zh-CN" altLang="en-US" sz="1800" spc="-7" dirty="0">
                <a:cs typeface="Arial" panose="020B0604020202020204" pitchFamily="34" charset="0"/>
              </a:rPr>
              <a:t>理</a:t>
            </a:r>
            <a:r>
              <a:rPr lang="zh-CN" altLang="en-US" sz="1800" dirty="0">
                <a:cs typeface="Arial" panose="020B0604020202020204" pitchFamily="34" charset="0"/>
              </a:rPr>
              <a:t>解，例如</a:t>
            </a:r>
            <a:r>
              <a:rPr lang="en-US" altLang="zh-CN" sz="1800" spc="-7" dirty="0">
                <a:cs typeface="Arial" panose="020B0604020202020204" pitchFamily="34" charset="0"/>
              </a:rPr>
              <a:t>BERT</a:t>
            </a:r>
            <a:r>
              <a:rPr lang="zh-CN" altLang="en-US" sz="1800" dirty="0">
                <a:cs typeface="Arial" panose="020B0604020202020204" pitchFamily="34" charset="0"/>
              </a:rPr>
              <a:t>。</a:t>
            </a:r>
            <a:r>
              <a:rPr lang="zh-CN" altLang="en-US" sz="1800" i="0" dirty="0">
                <a:solidFill>
                  <a:srgbClr val="121212"/>
                </a:solidFill>
                <a:effectLst/>
                <a:cs typeface="Arial" panose="020B0604020202020204" pitchFamily="34" charset="0"/>
              </a:rPr>
              <a:t>编码器的任务是从输入数据中提取特征，编码器通常用于不需要生成新序列的任务。比如：</a:t>
            </a:r>
            <a:endParaRPr lang="zh-CN" altLang="en-US" sz="1800" i="0" dirty="0">
              <a:solidFill>
                <a:srgbClr val="121212"/>
              </a:solidFill>
              <a:effectLst/>
              <a:cs typeface="Arial" panose="020B0604020202020204" pitchFamily="34" charset="0"/>
            </a:endParaRPr>
          </a:p>
          <a:p>
            <a:pPr marL="742950" lvl="1" indent="-285750">
              <a:lnSpc>
                <a:spcPct val="150000"/>
              </a:lnSpc>
              <a:buFont typeface="Arial" panose="020B0604020202020204" pitchFamily="34" charset="0"/>
              <a:buChar char="•"/>
            </a:pPr>
            <a:r>
              <a:rPr lang="zh-CN" altLang="en-US" sz="1800" i="0" dirty="0">
                <a:solidFill>
                  <a:srgbClr val="121212"/>
                </a:solidFill>
                <a:effectLst/>
                <a:cs typeface="Arial" panose="020B0604020202020204" pitchFamily="34" charset="0"/>
              </a:rPr>
              <a:t>文本分类：如情感分析、垃圾邮件检测、文本分类等，输入一个文本序列，编码器提取特征后进行分类。</a:t>
            </a:r>
            <a:endParaRPr lang="zh-CN" altLang="en-US" sz="1800" i="0" dirty="0">
              <a:solidFill>
                <a:srgbClr val="121212"/>
              </a:solidFill>
              <a:effectLst/>
              <a:cs typeface="Arial" panose="020B0604020202020204" pitchFamily="34" charset="0"/>
            </a:endParaRPr>
          </a:p>
          <a:p>
            <a:pPr marL="742950" lvl="1" indent="-285750">
              <a:lnSpc>
                <a:spcPct val="150000"/>
              </a:lnSpc>
              <a:buFont typeface="Arial" panose="020B0604020202020204" pitchFamily="34" charset="0"/>
              <a:buChar char="•"/>
            </a:pPr>
            <a:r>
              <a:rPr lang="zh-CN" altLang="en-US" sz="1800" i="0" dirty="0">
                <a:solidFill>
                  <a:srgbClr val="121212"/>
                </a:solidFill>
                <a:effectLst/>
                <a:cs typeface="Arial" panose="020B0604020202020204" pitchFamily="34" charset="0"/>
              </a:rPr>
              <a:t>命名实体识别</a:t>
            </a:r>
            <a:r>
              <a:rPr lang="en-US" altLang="zh-CN" sz="1800" i="0" dirty="0">
                <a:solidFill>
                  <a:srgbClr val="121212"/>
                </a:solidFill>
                <a:effectLst/>
                <a:cs typeface="Arial" panose="020B0604020202020204" pitchFamily="34" charset="0"/>
              </a:rPr>
              <a:t>(Named Entity Recognition, NER)</a:t>
            </a:r>
            <a:r>
              <a:rPr lang="zh-CN" altLang="en-US" sz="1800" i="0" dirty="0">
                <a:solidFill>
                  <a:srgbClr val="121212"/>
                </a:solidFill>
                <a:effectLst/>
                <a:cs typeface="Arial" panose="020B0604020202020204" pitchFamily="34" charset="0"/>
              </a:rPr>
              <a:t>：在给定文本中识别实体（如人名、地名等），这也是分类问题的一种，可以用编码器提取文本的特征。</a:t>
            </a:r>
            <a:endParaRPr lang="zh-CN" altLang="en-US" sz="1800" i="0" dirty="0">
              <a:solidFill>
                <a:srgbClr val="121212"/>
              </a:solidFill>
              <a:effectLst/>
              <a:cs typeface="Arial" panose="020B0604020202020204" pitchFamily="34" charset="0"/>
            </a:endParaRPr>
          </a:p>
          <a:p>
            <a:pPr marL="742950" lvl="1" indent="-285750">
              <a:lnSpc>
                <a:spcPct val="150000"/>
              </a:lnSpc>
              <a:buFont typeface="Arial" panose="020B0604020202020204" pitchFamily="34" charset="0"/>
              <a:buChar char="•"/>
            </a:pPr>
            <a:r>
              <a:rPr lang="zh-CN" altLang="en-US" sz="1800" i="0" dirty="0">
                <a:solidFill>
                  <a:srgbClr val="121212"/>
                </a:solidFill>
                <a:effectLst/>
                <a:cs typeface="Arial" panose="020B0604020202020204" pitchFamily="34" charset="0"/>
              </a:rPr>
              <a:t>句子相似度：判断两个句子是否相关或相似度如何，可以通过编码器提取句子特征后计算相似度。</a:t>
            </a:r>
            <a:endParaRPr lang="zh-CN" altLang="en-US" sz="1800" i="0" dirty="0">
              <a:solidFill>
                <a:srgbClr val="121212"/>
              </a:solidFill>
              <a:effectLst/>
              <a:cs typeface="Arial" panose="020B0604020202020204" pitchFamily="34" charset="0"/>
            </a:endParaRPr>
          </a:p>
        </p:txBody>
      </p:sp>
      <p:sp>
        <p:nvSpPr>
          <p:cNvPr id="3" name="文本框 2"/>
          <p:cNvSpPr txBox="1"/>
          <p:nvPr/>
        </p:nvSpPr>
        <p:spPr>
          <a:xfrm>
            <a:off x="668338" y="1435281"/>
            <a:ext cx="6096000" cy="587340"/>
          </a:xfrm>
          <a:prstGeom prst="rect">
            <a:avLst/>
          </a:prstGeom>
          <a:noFill/>
        </p:spPr>
        <p:txBody>
          <a:bodyPr wrap="square">
            <a:spAutoFit/>
          </a:bodyPr>
          <a:lstStyle/>
          <a:p>
            <a:pPr algn="l">
              <a:lnSpc>
                <a:spcPct val="150000"/>
              </a:lnSpc>
            </a:pPr>
            <a:r>
              <a:rPr lang="en-US" altLang="zh-CN" b="1" i="0" dirty="0">
                <a:solidFill>
                  <a:srgbClr val="121212"/>
                </a:solidFill>
                <a:effectLst/>
                <a:cs typeface="Arial" panose="020B0604020202020204" pitchFamily="34" charset="0"/>
              </a:rPr>
              <a:t>Transformer</a:t>
            </a:r>
            <a:r>
              <a:rPr lang="zh-CN" altLang="en-US" sz="2400" b="1" i="0" dirty="0">
                <a:solidFill>
                  <a:srgbClr val="121212"/>
                </a:solidFill>
                <a:effectLst/>
                <a:cs typeface="Arial" panose="020B0604020202020204" pitchFamily="34" charset="0"/>
              </a:rPr>
              <a:t>的三种架构</a:t>
            </a:r>
            <a:endParaRPr lang="zh-CN" altLang="en-US" sz="2400" b="1" i="0" dirty="0">
              <a:solidFill>
                <a:srgbClr val="121212"/>
              </a:solidFill>
              <a:effectLst/>
              <a:cs typeface="Arial" panose="020B0604020202020204" pitchFamily="34" charset="0"/>
            </a:endParaRPr>
          </a:p>
        </p:txBody>
      </p:sp>
    </p:spTree>
  </p:cSld>
  <p:clrMapOvr>
    <a:masterClrMapping/>
  </p:clrMapOvr>
  <p:transition advTm="800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4944522" cy="677863"/>
          </a:xfrm>
        </p:spPr>
        <p:txBody>
          <a:bodyPr/>
          <a:lstStyle/>
          <a:p>
            <a:pPr algn="l" eaLnBrk="1" hangingPunct="1"/>
            <a:r>
              <a:rPr lang="en-US" altLang="zh-CN" dirty="0">
                <a:solidFill>
                  <a:srgbClr val="222222"/>
                </a:solidFill>
                <a:effectLst/>
                <a:cs typeface="Arial" panose="020B0604020202020204" pitchFamily="34" charset="0"/>
                <a:sym typeface="+mn-ea"/>
              </a:rPr>
              <a:t>Transformer</a:t>
            </a:r>
            <a:endParaRPr lang="zh-CN" altLang="en-US" dirty="0">
              <a:solidFill>
                <a:schemeClr val="tx1"/>
              </a:solidFill>
              <a:latin typeface="Arial" panose="020B0604020202020204" pitchFamily="34" charset="0"/>
              <a:cs typeface="Arial" panose="020B0604020202020204" pitchFamily="34" charset="0"/>
            </a:endParaRPr>
          </a:p>
        </p:txBody>
      </p:sp>
      <p:sp>
        <p:nvSpPr>
          <p:cNvPr id="7" name="文本框 6"/>
          <p:cNvSpPr txBox="1"/>
          <p:nvPr/>
        </p:nvSpPr>
        <p:spPr>
          <a:xfrm>
            <a:off x="668338" y="2408956"/>
            <a:ext cx="10807896" cy="2803332"/>
          </a:xfrm>
          <a:prstGeom prst="rect">
            <a:avLst/>
          </a:prstGeom>
          <a:noFill/>
        </p:spPr>
        <p:txBody>
          <a:bodyPr wrap="square">
            <a:spAutoFit/>
          </a:bodyPr>
          <a:lstStyle/>
          <a:p>
            <a:pPr algn="l">
              <a:lnSpc>
                <a:spcPct val="150000"/>
              </a:lnSpc>
            </a:pPr>
            <a:r>
              <a:rPr lang="zh-CN" altLang="en-US" i="0" dirty="0">
                <a:solidFill>
                  <a:srgbClr val="121212"/>
                </a:solidFill>
                <a:effectLst/>
                <a:cs typeface="Arial" panose="020B0604020202020204" pitchFamily="34" charset="0"/>
              </a:rPr>
              <a:t>       （</a:t>
            </a:r>
            <a:r>
              <a:rPr lang="en-US" altLang="zh-CN" i="0" dirty="0">
                <a:solidFill>
                  <a:srgbClr val="121212"/>
                </a:solidFill>
                <a:effectLst/>
                <a:cs typeface="Arial" panose="020B0604020202020204" pitchFamily="34" charset="0"/>
              </a:rPr>
              <a:t>2</a:t>
            </a:r>
            <a:r>
              <a:rPr lang="zh-CN" altLang="en-US" i="0" dirty="0">
                <a:solidFill>
                  <a:srgbClr val="121212"/>
                </a:solidFill>
                <a:effectLst/>
                <a:cs typeface="Arial" panose="020B0604020202020204" pitchFamily="34" charset="0"/>
              </a:rPr>
              <a:t>）只使用解码器的任务</a:t>
            </a:r>
            <a:endParaRPr lang="zh-CN" altLang="en-US" i="0" dirty="0">
              <a:solidFill>
                <a:srgbClr val="121212"/>
              </a:solidFill>
              <a:effectLst/>
              <a:cs typeface="Arial" panose="020B0604020202020204" pitchFamily="34" charset="0"/>
            </a:endParaRPr>
          </a:p>
          <a:p>
            <a:pPr algn="l">
              <a:lnSpc>
                <a:spcPct val="150000"/>
              </a:lnSpc>
            </a:pPr>
            <a:r>
              <a:rPr lang="zh-CN" altLang="en-US" sz="2400" dirty="0">
                <a:cs typeface="Arial" panose="020B0604020202020204" pitchFamily="34" charset="0"/>
              </a:rPr>
              <a:t>       自回归系列，偏好生成性任务，例如</a:t>
            </a:r>
            <a:r>
              <a:rPr lang="en-US" altLang="zh-CN" sz="2400" spc="-7" dirty="0">
                <a:cs typeface="Arial" panose="020B0604020202020204" pitchFamily="34" charset="0"/>
              </a:rPr>
              <a:t>GPT</a:t>
            </a:r>
            <a:r>
              <a:rPr lang="zh-CN" altLang="en-US" sz="2400" spc="-7" dirty="0">
                <a:cs typeface="Arial" panose="020B0604020202020204" pitchFamily="34" charset="0"/>
              </a:rPr>
              <a:t>。</a:t>
            </a:r>
            <a:r>
              <a:rPr lang="zh-CN" altLang="en-US" i="0" dirty="0">
                <a:solidFill>
                  <a:srgbClr val="121212"/>
                </a:solidFill>
                <a:effectLst/>
                <a:cs typeface="Arial" panose="020B0604020202020204" pitchFamily="34" charset="0"/>
              </a:rPr>
              <a:t>解码器专注于生成新序列，基于之前的输出生成下一个词。适用于：</a:t>
            </a:r>
            <a:endParaRPr lang="zh-CN" altLang="en-US" i="0" dirty="0">
              <a:solidFill>
                <a:srgbClr val="121212"/>
              </a:solidFill>
              <a:effectLst/>
              <a:cs typeface="Arial" panose="020B0604020202020204" pitchFamily="34" charset="0"/>
            </a:endParaRPr>
          </a:p>
          <a:p>
            <a:pPr marL="800100" lvl="1" indent="-342900">
              <a:lnSpc>
                <a:spcPct val="150000"/>
              </a:lnSpc>
              <a:buFont typeface="Arial" panose="020B0604020202020204" pitchFamily="34" charset="0"/>
              <a:buChar char="•"/>
            </a:pPr>
            <a:r>
              <a:rPr lang="zh-CN" altLang="en-US" i="0" dirty="0">
                <a:solidFill>
                  <a:srgbClr val="121212"/>
                </a:solidFill>
                <a:effectLst/>
                <a:cs typeface="Arial" panose="020B0604020202020204" pitchFamily="34" charset="0"/>
              </a:rPr>
              <a:t>文本生成：只使用解码器生成文本，例如故事续写、文章生成等。</a:t>
            </a:r>
            <a:endParaRPr lang="zh-CN" altLang="en-US" i="0" dirty="0">
              <a:solidFill>
                <a:srgbClr val="121212"/>
              </a:solidFill>
              <a:effectLst/>
              <a:cs typeface="Arial" panose="020B0604020202020204" pitchFamily="34" charset="0"/>
            </a:endParaRPr>
          </a:p>
          <a:p>
            <a:pPr marL="800100" lvl="1" indent="-342900">
              <a:lnSpc>
                <a:spcPct val="150000"/>
              </a:lnSpc>
              <a:buFont typeface="Arial" panose="020B0604020202020204" pitchFamily="34" charset="0"/>
              <a:buChar char="•"/>
            </a:pPr>
            <a:r>
              <a:rPr lang="zh-CN" altLang="en-US" i="0" dirty="0">
                <a:solidFill>
                  <a:srgbClr val="121212"/>
                </a:solidFill>
                <a:effectLst/>
                <a:cs typeface="Arial" panose="020B0604020202020204" pitchFamily="34" charset="0"/>
              </a:rPr>
              <a:t>文本续写或预测：训练解码器来预测下一个单词或字符。</a:t>
            </a:r>
            <a:endParaRPr lang="zh-CN" altLang="en-US" i="0" dirty="0">
              <a:solidFill>
                <a:srgbClr val="121212"/>
              </a:solidFill>
              <a:effectLst/>
              <a:cs typeface="Arial" panose="020B0604020202020204" pitchFamily="34" charset="0"/>
            </a:endParaRPr>
          </a:p>
        </p:txBody>
      </p:sp>
      <p:sp>
        <p:nvSpPr>
          <p:cNvPr id="2" name="文本框 1"/>
          <p:cNvSpPr txBox="1"/>
          <p:nvPr/>
        </p:nvSpPr>
        <p:spPr>
          <a:xfrm>
            <a:off x="668338" y="1435281"/>
            <a:ext cx="6096000" cy="645160"/>
          </a:xfrm>
          <a:prstGeom prst="rect">
            <a:avLst/>
          </a:prstGeom>
          <a:noFill/>
        </p:spPr>
        <p:txBody>
          <a:bodyPr wrap="square">
            <a:spAutoFit/>
          </a:bodyPr>
          <a:lstStyle/>
          <a:p>
            <a:pPr algn="l">
              <a:lnSpc>
                <a:spcPct val="150000"/>
              </a:lnSpc>
            </a:pPr>
            <a:r>
              <a:rPr lang="en-US" altLang="zh-CN" b="1" i="0" dirty="0">
                <a:solidFill>
                  <a:srgbClr val="121212"/>
                </a:solidFill>
                <a:effectLst/>
                <a:cs typeface="Arial" panose="020B0604020202020204" pitchFamily="34" charset="0"/>
              </a:rPr>
              <a:t>Transformer</a:t>
            </a:r>
            <a:r>
              <a:rPr lang="zh-CN" altLang="en-US" sz="2400" b="1" i="0" dirty="0">
                <a:solidFill>
                  <a:srgbClr val="121212"/>
                </a:solidFill>
                <a:effectLst/>
                <a:cs typeface="Arial" panose="020B0604020202020204" pitchFamily="34" charset="0"/>
              </a:rPr>
              <a:t>的三种架构</a:t>
            </a:r>
            <a:endParaRPr lang="zh-CN" altLang="en-US" sz="2400" b="1" i="0" dirty="0">
              <a:solidFill>
                <a:srgbClr val="121212"/>
              </a:solidFill>
              <a:effectLst/>
              <a:cs typeface="Arial" panose="020B0604020202020204" pitchFamily="34" charset="0"/>
            </a:endParaRPr>
          </a:p>
        </p:txBody>
      </p:sp>
    </p:spTree>
  </p:cSld>
  <p:clrMapOvr>
    <a:masterClrMapping/>
  </p:clrMapOvr>
  <p:transition advTm="8005"/>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4944522" cy="677863"/>
          </a:xfrm>
        </p:spPr>
        <p:txBody>
          <a:bodyPr/>
          <a:lstStyle/>
          <a:p>
            <a:pPr algn="l" eaLnBrk="1" hangingPunct="1"/>
            <a:r>
              <a:rPr lang="en-US" altLang="zh-CN" dirty="0">
                <a:solidFill>
                  <a:srgbClr val="222222"/>
                </a:solidFill>
                <a:effectLst/>
                <a:cs typeface="Arial" panose="020B0604020202020204" pitchFamily="34" charset="0"/>
                <a:sym typeface="+mn-ea"/>
              </a:rPr>
              <a:t>Transformer</a:t>
            </a:r>
            <a:endParaRPr lang="zh-CN" altLang="en-US" dirty="0">
              <a:solidFill>
                <a:schemeClr val="tx1"/>
              </a:solidFill>
              <a:latin typeface="Arial" panose="020B0604020202020204" pitchFamily="34" charset="0"/>
              <a:cs typeface="Arial" panose="020B0604020202020204" pitchFamily="34" charset="0"/>
            </a:endParaRPr>
          </a:p>
        </p:txBody>
      </p:sp>
      <p:sp>
        <p:nvSpPr>
          <p:cNvPr id="7" name="文本框 6"/>
          <p:cNvSpPr txBox="1"/>
          <p:nvPr/>
        </p:nvSpPr>
        <p:spPr>
          <a:xfrm>
            <a:off x="668337" y="2022621"/>
            <a:ext cx="10893041" cy="3274871"/>
          </a:xfrm>
          <a:prstGeom prst="rect">
            <a:avLst/>
          </a:prstGeom>
          <a:noFill/>
        </p:spPr>
        <p:txBody>
          <a:bodyPr wrap="square">
            <a:spAutoFit/>
          </a:bodyPr>
          <a:lstStyle/>
          <a:p>
            <a:pPr algn="l">
              <a:lnSpc>
                <a:spcPct val="150000"/>
              </a:lnSpc>
            </a:pPr>
            <a:r>
              <a:rPr lang="zh-CN" altLang="en-US" sz="2000" i="0" dirty="0">
                <a:solidFill>
                  <a:srgbClr val="121212"/>
                </a:solidFill>
                <a:effectLst/>
                <a:cs typeface="Arial" panose="020B0604020202020204" pitchFamily="34" charset="0"/>
              </a:rPr>
              <a:t>       （</a:t>
            </a:r>
            <a:r>
              <a:rPr lang="en-US" altLang="zh-CN" sz="2000" i="0" dirty="0">
                <a:solidFill>
                  <a:srgbClr val="121212"/>
                </a:solidFill>
                <a:effectLst/>
                <a:cs typeface="Arial" panose="020B0604020202020204" pitchFamily="34" charset="0"/>
              </a:rPr>
              <a:t>3</a:t>
            </a:r>
            <a:r>
              <a:rPr lang="zh-CN" altLang="en-US" sz="2000" i="0" dirty="0">
                <a:solidFill>
                  <a:srgbClr val="121212"/>
                </a:solidFill>
                <a:effectLst/>
                <a:cs typeface="Arial" panose="020B0604020202020204" pitchFamily="34" charset="0"/>
              </a:rPr>
              <a:t>）编码器和解码器都使用的任务</a:t>
            </a:r>
            <a:endParaRPr lang="zh-CN" altLang="en-US" sz="2000" i="0" dirty="0">
              <a:solidFill>
                <a:srgbClr val="121212"/>
              </a:solidFill>
              <a:effectLst/>
              <a:cs typeface="Arial" panose="020B0604020202020204" pitchFamily="34" charset="0"/>
            </a:endParaRPr>
          </a:p>
          <a:p>
            <a:pPr algn="l">
              <a:lnSpc>
                <a:spcPct val="150000"/>
              </a:lnSpc>
            </a:pPr>
            <a:r>
              <a:rPr lang="en-US" altLang="zh-CN" sz="2000" spc="-7" dirty="0">
                <a:cs typeface="Arial" panose="020B0604020202020204" pitchFamily="34" charset="0"/>
              </a:rPr>
              <a:t>         Encoder-decoder</a:t>
            </a:r>
            <a:r>
              <a:rPr lang="zh-CN" altLang="en-US" sz="2000" spc="-7" dirty="0">
                <a:cs typeface="Arial" panose="020B0604020202020204" pitchFamily="34" charset="0"/>
              </a:rPr>
              <a:t>架构，偏好条件文本生成，例如</a:t>
            </a:r>
            <a:r>
              <a:rPr lang="en-US" altLang="zh-CN" sz="2000" spc="-7" dirty="0">
                <a:cs typeface="Arial" panose="020B0604020202020204" pitchFamily="34" charset="0"/>
              </a:rPr>
              <a:t>T5</a:t>
            </a:r>
            <a:r>
              <a:rPr lang="zh-CN" altLang="en-US" sz="2000" spc="-7" dirty="0">
                <a:cs typeface="Arial" panose="020B0604020202020204" pitchFamily="34" charset="0"/>
              </a:rPr>
              <a:t>（</a:t>
            </a:r>
            <a:r>
              <a:rPr lang="en-US" altLang="zh-CN" sz="2000" spc="-7" dirty="0">
                <a:cs typeface="Arial" panose="020B0604020202020204" pitchFamily="34" charset="0"/>
              </a:rPr>
              <a:t>Text-to-Text Transfer Transformer</a:t>
            </a:r>
            <a:r>
              <a:rPr lang="zh-CN" altLang="en-US" sz="2000" spc="-7" dirty="0">
                <a:cs typeface="Arial" panose="020B0604020202020204" pitchFamily="34" charset="0"/>
              </a:rPr>
              <a:t>是</a:t>
            </a:r>
            <a:r>
              <a:rPr lang="en-US" altLang="zh-CN" sz="2000" spc="-7" dirty="0">
                <a:cs typeface="Arial" panose="020B0604020202020204" pitchFamily="34" charset="0"/>
              </a:rPr>
              <a:t>Google</a:t>
            </a:r>
            <a:r>
              <a:rPr lang="zh-CN" altLang="en-US" sz="2000" spc="-7" dirty="0">
                <a:cs typeface="Arial" panose="020B0604020202020204" pitchFamily="34" charset="0"/>
              </a:rPr>
              <a:t>于</a:t>
            </a:r>
            <a:r>
              <a:rPr lang="en-US" altLang="zh-CN" sz="2000" spc="-7" dirty="0">
                <a:cs typeface="Arial" panose="020B0604020202020204" pitchFamily="34" charset="0"/>
              </a:rPr>
              <a:t>2019</a:t>
            </a:r>
            <a:r>
              <a:rPr lang="zh-CN" altLang="en-US" sz="2000" spc="-7" dirty="0">
                <a:cs typeface="Arial" panose="020B0604020202020204" pitchFamily="34" charset="0"/>
              </a:rPr>
              <a:t>年提出的基于</a:t>
            </a:r>
            <a:r>
              <a:rPr lang="en-US" altLang="zh-CN" sz="2000" spc="-7" dirty="0">
                <a:cs typeface="Arial" panose="020B0604020202020204" pitchFamily="34" charset="0"/>
              </a:rPr>
              <a:t>Transformer</a:t>
            </a:r>
            <a:r>
              <a:rPr lang="zh-CN" altLang="en-US" sz="2000" spc="-7" dirty="0">
                <a:cs typeface="Arial" panose="020B0604020202020204" pitchFamily="34" charset="0"/>
              </a:rPr>
              <a:t>架构的通用自然语言处理模型）。当</a:t>
            </a:r>
            <a:r>
              <a:rPr lang="zh-CN" altLang="en-US" sz="2000" i="0" dirty="0">
                <a:solidFill>
                  <a:srgbClr val="121212"/>
                </a:solidFill>
                <a:effectLst/>
                <a:cs typeface="Arial" panose="020B0604020202020204" pitchFamily="34" charset="0"/>
              </a:rPr>
              <a:t>任务涉及到理解输入序列并生成新的输出序列时，编码器和解码器会联合使用。就是序列到序列的任务，比如：</a:t>
            </a:r>
            <a:endParaRPr lang="zh-CN" altLang="en-US" sz="2000" i="0" dirty="0">
              <a:solidFill>
                <a:srgbClr val="121212"/>
              </a:solidFill>
              <a:effectLst/>
              <a:cs typeface="Arial" panose="020B0604020202020204" pitchFamily="34" charset="0"/>
            </a:endParaRPr>
          </a:p>
          <a:p>
            <a:pPr marL="800100" lvl="1" indent="-342900">
              <a:lnSpc>
                <a:spcPct val="150000"/>
              </a:lnSpc>
              <a:buFont typeface="Arial" panose="020B0604020202020204" pitchFamily="34" charset="0"/>
              <a:buChar char="•"/>
            </a:pPr>
            <a:r>
              <a:rPr lang="zh-CN" altLang="en-US" sz="2000" i="0" dirty="0">
                <a:solidFill>
                  <a:srgbClr val="121212"/>
                </a:solidFill>
                <a:effectLst/>
                <a:cs typeface="Arial" panose="020B0604020202020204" pitchFamily="34" charset="0"/>
              </a:rPr>
              <a:t>机器翻译：编码器负责理解源语言，解码器负责生成目标语言。</a:t>
            </a:r>
            <a:endParaRPr lang="zh-CN" altLang="en-US" sz="2000" i="0" dirty="0">
              <a:solidFill>
                <a:srgbClr val="121212"/>
              </a:solidFill>
              <a:effectLst/>
              <a:cs typeface="Arial" panose="020B0604020202020204" pitchFamily="34" charset="0"/>
            </a:endParaRPr>
          </a:p>
          <a:p>
            <a:pPr marL="800100" lvl="1" indent="-342900">
              <a:lnSpc>
                <a:spcPct val="150000"/>
              </a:lnSpc>
              <a:buFont typeface="Arial" panose="020B0604020202020204" pitchFamily="34" charset="0"/>
              <a:buChar char="•"/>
            </a:pPr>
            <a:r>
              <a:rPr lang="zh-CN" altLang="en-US" sz="2000" i="0" dirty="0">
                <a:solidFill>
                  <a:srgbClr val="121212"/>
                </a:solidFill>
                <a:effectLst/>
                <a:cs typeface="Arial" panose="020B0604020202020204" pitchFamily="34" charset="0"/>
              </a:rPr>
              <a:t>文本摘要：编码器理解原始文本，解码器生成摘要。</a:t>
            </a:r>
            <a:endParaRPr lang="zh-CN" altLang="en-US" sz="2000" i="0" dirty="0">
              <a:solidFill>
                <a:srgbClr val="121212"/>
              </a:solidFill>
              <a:effectLst/>
              <a:cs typeface="Arial" panose="020B0604020202020204" pitchFamily="34" charset="0"/>
            </a:endParaRPr>
          </a:p>
          <a:p>
            <a:pPr marL="800100" lvl="1" indent="-342900">
              <a:lnSpc>
                <a:spcPct val="150000"/>
              </a:lnSpc>
              <a:buFont typeface="Arial" panose="020B0604020202020204" pitchFamily="34" charset="0"/>
              <a:buChar char="•"/>
            </a:pPr>
            <a:r>
              <a:rPr lang="zh-CN" altLang="en-US" sz="2000" i="0" dirty="0">
                <a:solidFill>
                  <a:srgbClr val="121212"/>
                </a:solidFill>
                <a:effectLst/>
                <a:cs typeface="Arial" panose="020B0604020202020204" pitchFamily="34" charset="0"/>
              </a:rPr>
              <a:t>问答系统：编码器理解给定的问题和背景材料，解码器生成答案。</a:t>
            </a:r>
            <a:endParaRPr lang="zh-CN" altLang="en-US" sz="2000" i="0" dirty="0">
              <a:solidFill>
                <a:srgbClr val="121212"/>
              </a:solidFill>
              <a:effectLst/>
              <a:cs typeface="Arial" panose="020B0604020202020204" pitchFamily="34" charset="0"/>
            </a:endParaRPr>
          </a:p>
        </p:txBody>
      </p:sp>
      <p:sp>
        <p:nvSpPr>
          <p:cNvPr id="2" name="文本框 1"/>
          <p:cNvSpPr txBox="1"/>
          <p:nvPr/>
        </p:nvSpPr>
        <p:spPr>
          <a:xfrm>
            <a:off x="668338" y="1361708"/>
            <a:ext cx="6096000" cy="645160"/>
          </a:xfrm>
          <a:prstGeom prst="rect">
            <a:avLst/>
          </a:prstGeom>
          <a:noFill/>
        </p:spPr>
        <p:txBody>
          <a:bodyPr wrap="square">
            <a:spAutoFit/>
          </a:bodyPr>
          <a:lstStyle/>
          <a:p>
            <a:pPr algn="l">
              <a:lnSpc>
                <a:spcPct val="150000"/>
              </a:lnSpc>
            </a:pPr>
            <a:r>
              <a:rPr lang="en-US" altLang="zh-CN" b="1" i="0" dirty="0">
                <a:solidFill>
                  <a:srgbClr val="121212"/>
                </a:solidFill>
                <a:effectLst/>
                <a:cs typeface="Arial" panose="020B0604020202020204" pitchFamily="34" charset="0"/>
              </a:rPr>
              <a:t>Transformer</a:t>
            </a:r>
            <a:r>
              <a:rPr lang="zh-CN" altLang="en-US" sz="2400" b="1" i="0" dirty="0">
                <a:solidFill>
                  <a:srgbClr val="121212"/>
                </a:solidFill>
                <a:effectLst/>
                <a:cs typeface="Arial" panose="020B0604020202020204" pitchFamily="34" charset="0"/>
              </a:rPr>
              <a:t>的三种架构</a:t>
            </a:r>
            <a:endParaRPr lang="zh-CN" altLang="en-US" sz="2400" b="1" i="0" dirty="0">
              <a:solidFill>
                <a:srgbClr val="121212"/>
              </a:solidFill>
              <a:effectLst/>
              <a:cs typeface="Arial" panose="020B0604020202020204" pitchFamily="34" charset="0"/>
            </a:endParaRPr>
          </a:p>
        </p:txBody>
      </p:sp>
    </p:spTree>
  </p:cSld>
  <p:clrMapOvr>
    <a:masterClrMapping/>
  </p:clrMapOvr>
  <p:transition advTm="800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endParaRPr lang="zh-CN" altLang="en-US" dirty="0">
              <a:solidFill>
                <a:schemeClr val="tx1"/>
              </a:solidFill>
            </a:endParaRPr>
          </a:p>
        </p:txBody>
      </p:sp>
      <p:sp>
        <p:nvSpPr>
          <p:cNvPr id="5" name="TextBox 6"/>
          <p:cNvSpPr txBox="1">
            <a:spLocks noChangeArrowheads="1"/>
          </p:cNvSpPr>
          <p:nvPr/>
        </p:nvSpPr>
        <p:spPr bwMode="auto">
          <a:xfrm>
            <a:off x="2675322" y="2073708"/>
            <a:ext cx="588304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zh-CN" altLang="en-US" sz="3600" dirty="0">
                <a:latin typeface="Impact" panose="020B0806030902050204" pitchFamily="34" charset="0"/>
                <a:ea typeface="微软雅黑" panose="020B0503020204020204" pitchFamily="34" charset="-122"/>
              </a:rPr>
              <a:t>大模型概述</a:t>
            </a:r>
            <a:endParaRPr lang="zh-CN" altLang="en-US" sz="3600" dirty="0">
              <a:latin typeface="微软雅黑" panose="020B0503020204020204" pitchFamily="34" charset="-122"/>
              <a:ea typeface="微软雅黑" panose="020B0503020204020204" pitchFamily="34" charset="-122"/>
            </a:endParaRPr>
          </a:p>
        </p:txBody>
      </p:sp>
      <p:sp>
        <p:nvSpPr>
          <p:cNvPr id="2" name="TextBox 10"/>
          <p:cNvSpPr txBox="1">
            <a:spLocks noChangeArrowheads="1"/>
          </p:cNvSpPr>
          <p:nvPr/>
        </p:nvSpPr>
        <p:spPr bwMode="auto">
          <a:xfrm>
            <a:off x="2675322" y="2875002"/>
            <a:ext cx="62409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经典大模型</a:t>
            </a:r>
            <a:endParaRPr lang="zh-CN" altLang="en-US" sz="3600" dirty="0">
              <a:latin typeface="+mj-ea"/>
              <a:ea typeface="+mj-ea"/>
            </a:endParaRP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757137" y="1346679"/>
            <a:ext cx="6629981" cy="4970145"/>
          </a:xfrm>
          <a:prstGeom prst="rect">
            <a:avLst/>
          </a:prstGeom>
        </p:spPr>
        <p:txBody>
          <a:bodyPr vert="horz" wrap="square" lIns="0" tIns="168910" rIns="0" bIns="0" rtlCol="0">
            <a:spAutoFit/>
          </a:bodyPr>
          <a:lstStyle/>
          <a:p>
            <a:pPr>
              <a:lnSpc>
                <a:spcPct val="150000"/>
              </a:lnSpc>
              <a:spcBef>
                <a:spcPts val="0"/>
              </a:spcBef>
            </a:pPr>
            <a:r>
              <a:rPr lang="en-US" altLang="zh-CN" sz="2400" spc="-10" dirty="0">
                <a:cs typeface="Arial" panose="020B0604020202020204" pitchFamily="34" charset="0"/>
              </a:rPr>
              <a:t>BERT</a:t>
            </a:r>
            <a:r>
              <a:rPr lang="en-US" altLang="zh-CN" spc="-10" dirty="0">
                <a:cs typeface="Arial" panose="020B0604020202020204" pitchFamily="34" charset="0"/>
              </a:rPr>
              <a:t>(</a:t>
            </a:r>
            <a:r>
              <a:rPr sz="2400" spc="-10" dirty="0">
                <a:cs typeface="Arial" panose="020B0604020202020204" pitchFamily="34" charset="0"/>
              </a:rPr>
              <a:t>Bidirectional</a:t>
            </a:r>
            <a:r>
              <a:rPr sz="2400" dirty="0">
                <a:cs typeface="Arial" panose="020B0604020202020204" pitchFamily="34" charset="0"/>
              </a:rPr>
              <a:t> </a:t>
            </a:r>
            <a:r>
              <a:rPr sz="2400" spc="-10" dirty="0">
                <a:cs typeface="Arial" panose="020B0604020202020204" pitchFamily="34" charset="0"/>
              </a:rPr>
              <a:t>Encoder</a:t>
            </a:r>
            <a:r>
              <a:rPr sz="2400" spc="5" dirty="0">
                <a:cs typeface="Arial" panose="020B0604020202020204" pitchFamily="34" charset="0"/>
              </a:rPr>
              <a:t> </a:t>
            </a:r>
            <a:r>
              <a:rPr sz="2400" spc="-10" dirty="0">
                <a:cs typeface="Arial" panose="020B0604020202020204" pitchFamily="34" charset="0"/>
              </a:rPr>
              <a:t>Representations</a:t>
            </a:r>
            <a:r>
              <a:rPr sz="2400" spc="5" dirty="0">
                <a:cs typeface="Arial" panose="020B0604020202020204" pitchFamily="34" charset="0"/>
              </a:rPr>
              <a:t> </a:t>
            </a:r>
            <a:r>
              <a:rPr sz="2400" spc="-15" dirty="0">
                <a:cs typeface="Arial" panose="020B0604020202020204" pitchFamily="34" charset="0"/>
              </a:rPr>
              <a:t>from</a:t>
            </a:r>
            <a:r>
              <a:rPr sz="2400" spc="5" dirty="0">
                <a:cs typeface="Arial" panose="020B0604020202020204" pitchFamily="34" charset="0"/>
              </a:rPr>
              <a:t> </a:t>
            </a:r>
            <a:r>
              <a:rPr sz="2400" spc="-20" dirty="0">
                <a:cs typeface="Arial" panose="020B0604020202020204" pitchFamily="34" charset="0"/>
              </a:rPr>
              <a:t>Transformers</a:t>
            </a:r>
            <a:r>
              <a:rPr lang="en-US" sz="2400" spc="-20" dirty="0">
                <a:cs typeface="Arial" panose="020B0604020202020204" pitchFamily="34" charset="0"/>
              </a:rPr>
              <a:t>), </a:t>
            </a:r>
            <a:r>
              <a:rPr sz="2000" dirty="0" err="1">
                <a:cs typeface="Arial" panose="020B0604020202020204" pitchFamily="34" charset="0"/>
              </a:rPr>
              <a:t>说白了就是t</a:t>
            </a:r>
            <a:r>
              <a:rPr sz="2000" spc="-5" dirty="0" err="1">
                <a:cs typeface="Arial" panose="020B0604020202020204" pitchFamily="34" charset="0"/>
              </a:rPr>
              <a:t>ra</a:t>
            </a:r>
            <a:r>
              <a:rPr sz="2000" dirty="0" err="1">
                <a:cs typeface="Arial" panose="020B0604020202020204" pitchFamily="34" charset="0"/>
              </a:rPr>
              <a:t>n</a:t>
            </a:r>
            <a:r>
              <a:rPr sz="2000" spc="-5" dirty="0" err="1">
                <a:cs typeface="Arial" panose="020B0604020202020204" pitchFamily="34" charset="0"/>
              </a:rPr>
              <a:t>sfo</a:t>
            </a:r>
            <a:r>
              <a:rPr sz="2000" spc="-10" dirty="0" err="1">
                <a:cs typeface="Arial" panose="020B0604020202020204" pitchFamily="34" charset="0"/>
              </a:rPr>
              <a:t>r</a:t>
            </a:r>
            <a:r>
              <a:rPr sz="2000" dirty="0" err="1">
                <a:cs typeface="Arial" panose="020B0604020202020204" pitchFamily="34" charset="0"/>
              </a:rPr>
              <a:t>m</a:t>
            </a:r>
            <a:r>
              <a:rPr sz="2000" spc="-5" dirty="0" err="1">
                <a:cs typeface="Arial" panose="020B0604020202020204" pitchFamily="34" charset="0"/>
              </a:rPr>
              <a:t>er</a:t>
            </a:r>
            <a:r>
              <a:rPr sz="2000" dirty="0" err="1">
                <a:cs typeface="Arial" panose="020B0604020202020204" pitchFamily="34" charset="0"/>
              </a:rPr>
              <a:t>的</a:t>
            </a:r>
            <a:r>
              <a:rPr sz="2000" spc="-5" dirty="0" err="1">
                <a:cs typeface="Arial" panose="020B0604020202020204" pitchFamily="34" charset="0"/>
              </a:rPr>
              <a:t>e</a:t>
            </a:r>
            <a:r>
              <a:rPr sz="2000" dirty="0" err="1">
                <a:cs typeface="Arial" panose="020B0604020202020204" pitchFamily="34" charset="0"/>
              </a:rPr>
              <a:t>nc</a:t>
            </a:r>
            <a:r>
              <a:rPr sz="2000" spc="-5" dirty="0" err="1">
                <a:cs typeface="Arial" panose="020B0604020202020204" pitchFamily="34" charset="0"/>
              </a:rPr>
              <a:t>oder</a:t>
            </a:r>
            <a:r>
              <a:rPr sz="2000" dirty="0" err="1">
                <a:cs typeface="Arial" panose="020B0604020202020204" pitchFamily="34" charset="0"/>
              </a:rPr>
              <a:t>部分</a:t>
            </a:r>
            <a:r>
              <a:rPr lang="zh-CN" altLang="en-US" sz="2000" dirty="0">
                <a:cs typeface="Arial" panose="020B0604020202020204" pitchFamily="34" charset="0"/>
              </a:rPr>
              <a:t>。</a:t>
            </a:r>
            <a:endParaRPr dirty="0">
              <a:cs typeface="Arial" panose="020B0604020202020204" pitchFamily="34" charset="0"/>
            </a:endParaRPr>
          </a:p>
          <a:p>
            <a:pPr>
              <a:lnSpc>
                <a:spcPct val="150000"/>
              </a:lnSpc>
              <a:spcBef>
                <a:spcPts val="0"/>
              </a:spcBef>
            </a:pPr>
            <a:r>
              <a:rPr lang="zh-CN" altLang="en-US" sz="2000" dirty="0">
                <a:cs typeface="Arial" panose="020B0604020202020204" pitchFamily="34" charset="0"/>
              </a:rPr>
              <a:t>它</a:t>
            </a:r>
            <a:r>
              <a:rPr sz="2000" dirty="0" err="1">
                <a:cs typeface="Arial" panose="020B0604020202020204" pitchFamily="34" charset="0"/>
              </a:rPr>
              <a:t>并不需要标签，有</a:t>
            </a:r>
            <a:r>
              <a:rPr lang="zh-CN" altLang="en-US" sz="2000" dirty="0">
                <a:cs typeface="Arial" panose="020B0604020202020204" pitchFamily="34" charset="0"/>
              </a:rPr>
              <a:t>语</a:t>
            </a:r>
            <a:r>
              <a:rPr sz="2000" dirty="0" err="1">
                <a:cs typeface="Arial" panose="020B0604020202020204" pitchFamily="34" charset="0"/>
              </a:rPr>
              <a:t>料就能训练了</a:t>
            </a:r>
            <a:r>
              <a:rPr lang="zh-CN" altLang="en-US" sz="2000" dirty="0">
                <a:cs typeface="Arial" panose="020B0604020202020204" pitchFamily="34" charset="0"/>
              </a:rPr>
              <a:t>。</a:t>
            </a:r>
            <a:endParaRPr lang="en-US" altLang="zh-CN" sz="2000" dirty="0">
              <a:cs typeface="Arial" panose="020B0604020202020204" pitchFamily="34" charset="0"/>
            </a:endParaRPr>
          </a:p>
          <a:p>
            <a:pPr>
              <a:lnSpc>
                <a:spcPct val="150000"/>
              </a:lnSpc>
              <a:spcBef>
                <a:spcPts val="0"/>
              </a:spcBef>
            </a:pPr>
            <a:r>
              <a:rPr lang="en-US" altLang="zh-CN" sz="2000" b="0" i="0" dirty="0">
                <a:solidFill>
                  <a:srgbClr val="333333"/>
                </a:solidFill>
                <a:effectLst/>
                <a:cs typeface="Arial" panose="020B0604020202020204" pitchFamily="34" charset="0"/>
              </a:rPr>
              <a:t>BERT</a:t>
            </a:r>
            <a:r>
              <a:rPr lang="zh-CN" altLang="en-US" sz="2000" b="0" i="0" dirty="0">
                <a:solidFill>
                  <a:srgbClr val="333333"/>
                </a:solidFill>
                <a:effectLst/>
                <a:cs typeface="Arial" panose="020B0604020202020204" pitchFamily="34" charset="0"/>
              </a:rPr>
              <a:t>是一个算法模型，它的出现打破了大量的自然语言处理任务的记录。在</a:t>
            </a:r>
            <a:r>
              <a:rPr lang="en-US" altLang="zh-CN" sz="2000" b="0" i="0" dirty="0">
                <a:solidFill>
                  <a:srgbClr val="333333"/>
                </a:solidFill>
                <a:effectLst/>
                <a:cs typeface="Arial" panose="020B0604020202020204" pitchFamily="34" charset="0"/>
              </a:rPr>
              <a:t>BERT</a:t>
            </a:r>
            <a:r>
              <a:rPr lang="zh-CN" altLang="en-US" sz="2000" b="0" i="0" dirty="0">
                <a:solidFill>
                  <a:srgbClr val="333333"/>
                </a:solidFill>
                <a:effectLst/>
                <a:cs typeface="Arial" panose="020B0604020202020204" pitchFamily="34" charset="0"/>
              </a:rPr>
              <a:t>的论文发布不久后，</a:t>
            </a:r>
            <a:r>
              <a:rPr lang="en-US" altLang="zh-CN" sz="2000" b="0" i="0" dirty="0">
                <a:solidFill>
                  <a:srgbClr val="333333"/>
                </a:solidFill>
                <a:effectLst/>
                <a:cs typeface="Arial" panose="020B0604020202020204" pitchFamily="34" charset="0"/>
              </a:rPr>
              <a:t>Google</a:t>
            </a:r>
            <a:r>
              <a:rPr lang="zh-CN" altLang="en-US" sz="2000" b="0" i="0" dirty="0">
                <a:solidFill>
                  <a:srgbClr val="333333"/>
                </a:solidFill>
                <a:effectLst/>
                <a:cs typeface="Arial" panose="020B0604020202020204" pitchFamily="34" charset="0"/>
              </a:rPr>
              <a:t>的研发团队还开放了该模型的代码，并提供了一些在大量数据集上预训练好的算法模型的下载方式。这使得所有人都可以通过它来构建一个涉及</a:t>
            </a:r>
            <a:r>
              <a:rPr lang="en-US" altLang="zh-CN" sz="2000" b="0" i="0" dirty="0">
                <a:solidFill>
                  <a:srgbClr val="333333"/>
                </a:solidFill>
                <a:effectLst/>
                <a:cs typeface="Arial" panose="020B0604020202020204" pitchFamily="34" charset="0"/>
              </a:rPr>
              <a:t>NLP</a:t>
            </a:r>
            <a:r>
              <a:rPr lang="zh-CN" altLang="en-US" sz="2000" b="0" i="0" dirty="0">
                <a:solidFill>
                  <a:srgbClr val="333333"/>
                </a:solidFill>
                <a:effectLst/>
                <a:cs typeface="Arial" panose="020B0604020202020204" pitchFamily="34" charset="0"/>
              </a:rPr>
              <a:t>的算法模型，节约了大量训练语言模型所需的时间，精力，知识和资源</a:t>
            </a:r>
            <a:r>
              <a:rPr lang="zh-CN" altLang="en-US" sz="2000" dirty="0">
                <a:solidFill>
                  <a:srgbClr val="333333"/>
                </a:solidFill>
                <a:cs typeface="Arial" panose="020B0604020202020204" pitchFamily="34" charset="0"/>
              </a:rPr>
              <a:t>。</a:t>
            </a:r>
            <a:endParaRPr sz="2000" dirty="0">
              <a:cs typeface="Arial" panose="020B0604020202020204" pitchFamily="34" charset="0"/>
            </a:endParaRPr>
          </a:p>
        </p:txBody>
      </p:sp>
      <p:sp>
        <p:nvSpPr>
          <p:cNvPr id="12" name="Rectangle 2"/>
          <p:cNvSpPr txBox="1">
            <a:spLocks noChangeArrowheads="1"/>
          </p:cNvSpPr>
          <p:nvPr/>
        </p:nvSpPr>
        <p:spPr bwMode="auto">
          <a:xfrm>
            <a:off x="668338" y="235898"/>
            <a:ext cx="494452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latin typeface="Arial" panose="020B0604020202020204" pitchFamily="34" charset="0"/>
                <a:cs typeface="Arial" panose="020B0604020202020204" pitchFamily="34" charset="0"/>
              </a:rPr>
              <a:t>BERT</a:t>
            </a:r>
            <a:endParaRPr lang="en-US" altLang="zh-CN" kern="0" dirty="0">
              <a:solidFill>
                <a:schemeClr val="tx1"/>
              </a:solidFill>
              <a:latin typeface="Arial" panose="020B0604020202020204" pitchFamily="34" charset="0"/>
              <a:cs typeface="Arial" panose="020B0604020202020204" pitchFamily="34" charset="0"/>
            </a:endParaRPr>
          </a:p>
        </p:txBody>
      </p:sp>
      <p:grpSp>
        <p:nvGrpSpPr>
          <p:cNvPr id="6" name="组合 5"/>
          <p:cNvGrpSpPr/>
          <p:nvPr/>
        </p:nvGrpSpPr>
        <p:grpSpPr>
          <a:xfrm>
            <a:off x="7825125" y="1539240"/>
            <a:ext cx="3515537" cy="4987684"/>
            <a:chOff x="8224518" y="1717916"/>
            <a:chExt cx="3210345" cy="4641951"/>
          </a:xfrm>
        </p:grpSpPr>
        <p:grpSp>
          <p:nvGrpSpPr>
            <p:cNvPr id="2" name="object 2"/>
            <p:cNvGrpSpPr/>
            <p:nvPr/>
          </p:nvGrpSpPr>
          <p:grpSpPr>
            <a:xfrm>
              <a:off x="8224518" y="1717916"/>
              <a:ext cx="3210345" cy="4641951"/>
              <a:chOff x="8224519" y="1924392"/>
              <a:chExt cx="3060700" cy="4435475"/>
            </a:xfrm>
          </p:grpSpPr>
          <p:pic>
            <p:nvPicPr>
              <p:cNvPr id="3" name="object 3"/>
              <p:cNvPicPr/>
              <p:nvPr/>
            </p:nvPicPr>
            <p:blipFill>
              <a:blip r:embed="rId1" cstate="print"/>
              <a:stretch>
                <a:fillRect/>
              </a:stretch>
            </p:blipFill>
            <p:spPr>
              <a:xfrm>
                <a:off x="8297308" y="1924392"/>
                <a:ext cx="2987910" cy="4435260"/>
              </a:xfrm>
              <a:prstGeom prst="rect">
                <a:avLst/>
              </a:prstGeom>
            </p:spPr>
          </p:pic>
          <p:sp>
            <p:nvSpPr>
              <p:cNvPr id="4" name="object 4"/>
              <p:cNvSpPr/>
              <p:nvPr/>
            </p:nvSpPr>
            <p:spPr>
              <a:xfrm>
                <a:off x="8224519" y="3359150"/>
                <a:ext cx="1588135" cy="2872740"/>
              </a:xfrm>
              <a:custGeom>
                <a:avLst/>
                <a:gdLst/>
                <a:ahLst/>
                <a:cxnLst/>
                <a:rect l="l" t="t" r="r" b="b"/>
                <a:pathLst>
                  <a:path w="1588134" h="2872740">
                    <a:moveTo>
                      <a:pt x="1587741" y="2872422"/>
                    </a:moveTo>
                    <a:lnTo>
                      <a:pt x="0" y="2872422"/>
                    </a:lnTo>
                    <a:lnTo>
                      <a:pt x="0" y="0"/>
                    </a:lnTo>
                    <a:lnTo>
                      <a:pt x="1587741" y="0"/>
                    </a:lnTo>
                    <a:lnTo>
                      <a:pt x="1587741" y="19050"/>
                    </a:lnTo>
                    <a:lnTo>
                      <a:pt x="38100" y="19050"/>
                    </a:lnTo>
                    <a:lnTo>
                      <a:pt x="19050" y="38100"/>
                    </a:lnTo>
                    <a:lnTo>
                      <a:pt x="38100" y="38100"/>
                    </a:lnTo>
                    <a:lnTo>
                      <a:pt x="38100" y="2834322"/>
                    </a:lnTo>
                    <a:lnTo>
                      <a:pt x="19050" y="2834322"/>
                    </a:lnTo>
                    <a:lnTo>
                      <a:pt x="38100" y="2853372"/>
                    </a:lnTo>
                    <a:lnTo>
                      <a:pt x="1587741" y="2853372"/>
                    </a:lnTo>
                    <a:lnTo>
                      <a:pt x="1587741" y="2872422"/>
                    </a:lnTo>
                    <a:close/>
                  </a:path>
                  <a:path w="1588134" h="2872740">
                    <a:moveTo>
                      <a:pt x="38100" y="38100"/>
                    </a:moveTo>
                    <a:lnTo>
                      <a:pt x="19050" y="38100"/>
                    </a:lnTo>
                    <a:lnTo>
                      <a:pt x="38100" y="19050"/>
                    </a:lnTo>
                    <a:lnTo>
                      <a:pt x="38100" y="38100"/>
                    </a:lnTo>
                    <a:close/>
                  </a:path>
                  <a:path w="1588134" h="2872740">
                    <a:moveTo>
                      <a:pt x="1549641" y="38100"/>
                    </a:moveTo>
                    <a:lnTo>
                      <a:pt x="38100" y="38100"/>
                    </a:lnTo>
                    <a:lnTo>
                      <a:pt x="38100" y="19050"/>
                    </a:lnTo>
                    <a:lnTo>
                      <a:pt x="1549641" y="19050"/>
                    </a:lnTo>
                    <a:lnTo>
                      <a:pt x="1549641" y="38100"/>
                    </a:lnTo>
                    <a:close/>
                  </a:path>
                  <a:path w="1588134" h="2872740">
                    <a:moveTo>
                      <a:pt x="1549641" y="2853372"/>
                    </a:moveTo>
                    <a:lnTo>
                      <a:pt x="1549641" y="19050"/>
                    </a:lnTo>
                    <a:lnTo>
                      <a:pt x="1568691" y="38100"/>
                    </a:lnTo>
                    <a:lnTo>
                      <a:pt x="1587741" y="38100"/>
                    </a:lnTo>
                    <a:lnTo>
                      <a:pt x="1587741" y="2834322"/>
                    </a:lnTo>
                    <a:lnTo>
                      <a:pt x="1568691" y="2834322"/>
                    </a:lnTo>
                    <a:lnTo>
                      <a:pt x="1549641" y="2853372"/>
                    </a:lnTo>
                    <a:close/>
                  </a:path>
                  <a:path w="1588134" h="2872740">
                    <a:moveTo>
                      <a:pt x="1587741" y="38100"/>
                    </a:moveTo>
                    <a:lnTo>
                      <a:pt x="1568691" y="38100"/>
                    </a:lnTo>
                    <a:lnTo>
                      <a:pt x="1549641" y="19050"/>
                    </a:lnTo>
                    <a:lnTo>
                      <a:pt x="1587741" y="19050"/>
                    </a:lnTo>
                    <a:lnTo>
                      <a:pt x="1587741" y="38100"/>
                    </a:lnTo>
                    <a:close/>
                  </a:path>
                  <a:path w="1588134" h="2872740">
                    <a:moveTo>
                      <a:pt x="38100" y="2853372"/>
                    </a:moveTo>
                    <a:lnTo>
                      <a:pt x="19050" y="2834322"/>
                    </a:lnTo>
                    <a:lnTo>
                      <a:pt x="38100" y="2834322"/>
                    </a:lnTo>
                    <a:lnTo>
                      <a:pt x="38100" y="2853372"/>
                    </a:lnTo>
                    <a:close/>
                  </a:path>
                  <a:path w="1588134" h="2872740">
                    <a:moveTo>
                      <a:pt x="1549641" y="2853372"/>
                    </a:moveTo>
                    <a:lnTo>
                      <a:pt x="38100" y="2853372"/>
                    </a:lnTo>
                    <a:lnTo>
                      <a:pt x="38100" y="2834322"/>
                    </a:lnTo>
                    <a:lnTo>
                      <a:pt x="1549641" y="2834322"/>
                    </a:lnTo>
                    <a:lnTo>
                      <a:pt x="1549641" y="2853372"/>
                    </a:lnTo>
                    <a:close/>
                  </a:path>
                  <a:path w="1588134" h="2872740">
                    <a:moveTo>
                      <a:pt x="1587741" y="2853372"/>
                    </a:moveTo>
                    <a:lnTo>
                      <a:pt x="1549641" y="2853372"/>
                    </a:lnTo>
                    <a:lnTo>
                      <a:pt x="1568691" y="2834322"/>
                    </a:lnTo>
                    <a:lnTo>
                      <a:pt x="1587741" y="2834322"/>
                    </a:lnTo>
                    <a:lnTo>
                      <a:pt x="1587741" y="2853372"/>
                    </a:lnTo>
                    <a:close/>
                  </a:path>
                </a:pathLst>
              </a:custGeom>
              <a:solidFill>
                <a:srgbClr val="006FC0"/>
              </a:solidFill>
            </p:spPr>
            <p:txBody>
              <a:bodyPr wrap="square" lIns="0" tIns="0" rIns="0" bIns="0" rtlCol="0"/>
              <a:lstStyle/>
              <a:p>
                <a:endParaRPr>
                  <a:cs typeface="Arial" panose="020B0604020202020204" pitchFamily="34" charset="0"/>
                </a:endParaRPr>
              </a:p>
            </p:txBody>
          </p:sp>
        </p:grpSp>
        <p:sp>
          <p:nvSpPr>
            <p:cNvPr id="15" name="文本框 14"/>
            <p:cNvSpPr txBox="1"/>
            <p:nvPr/>
          </p:nvSpPr>
          <p:spPr>
            <a:xfrm>
              <a:off x="8300866" y="2697193"/>
              <a:ext cx="1489548" cy="461665"/>
            </a:xfrm>
            <a:prstGeom prst="rect">
              <a:avLst/>
            </a:prstGeom>
            <a:noFill/>
          </p:spPr>
          <p:txBody>
            <a:bodyPr wrap="square">
              <a:spAutoFit/>
            </a:bodyPr>
            <a:lstStyle/>
            <a:p>
              <a:r>
                <a:rPr lang="en-US" altLang="zh-CN" sz="2400" spc="-10" dirty="0">
                  <a:solidFill>
                    <a:srgbClr val="006FC0"/>
                  </a:solidFill>
                  <a:cs typeface="Arial" panose="020B0604020202020204" pitchFamily="34" charset="0"/>
                </a:rPr>
                <a:t>Encoder</a:t>
              </a:r>
              <a:endParaRPr lang="en-US" altLang="zh-CN" sz="2400" spc="-10" dirty="0">
                <a:solidFill>
                  <a:srgbClr val="006FC0"/>
                </a:solidFill>
                <a:cs typeface="Arial" panose="020B0604020202020204" pitchFamily="34" charset="0"/>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668338" y="1436546"/>
            <a:ext cx="8013325" cy="2964145"/>
          </a:xfrm>
          <a:prstGeom prst="rect">
            <a:avLst/>
          </a:prstGeom>
        </p:spPr>
        <p:txBody>
          <a:bodyPr vert="horz" wrap="square" lIns="0" tIns="12700" rIns="0" bIns="0" rtlCol="0">
            <a:spAutoFit/>
          </a:bodyPr>
          <a:lstStyle/>
          <a:p>
            <a:pPr marL="12700">
              <a:lnSpc>
                <a:spcPct val="100000"/>
              </a:lnSpc>
              <a:spcBef>
                <a:spcPts val="100"/>
              </a:spcBef>
            </a:pPr>
            <a:r>
              <a:rPr sz="2400" b="1" spc="-25" dirty="0" err="1">
                <a:latin typeface="微软雅黑" panose="020B0503020204020204" pitchFamily="34" charset="-122"/>
                <a:cs typeface="微软雅黑" panose="020B0503020204020204" pitchFamily="34" charset="-122"/>
              </a:rPr>
              <a:t>BERT</a:t>
            </a:r>
            <a:r>
              <a:rPr sz="2400" b="1" dirty="0" err="1">
                <a:latin typeface="微软雅黑" panose="020B0503020204020204" pitchFamily="34" charset="-122"/>
                <a:cs typeface="微软雅黑" panose="020B0503020204020204" pitchFamily="34" charset="-122"/>
              </a:rPr>
              <a:t>训练的词向量有什么不同</a:t>
            </a:r>
            <a:r>
              <a:rPr sz="2400" b="1" dirty="0">
                <a:latin typeface="微软雅黑" panose="020B0503020204020204" pitchFamily="34" charset="-122"/>
                <a:cs typeface="微软雅黑" panose="020B0503020204020204" pitchFamily="34" charset="-122"/>
              </a:rPr>
              <a:t>？</a:t>
            </a:r>
            <a:endParaRPr lang="zh-CN" altLang="en-US" sz="2400" b="1" dirty="0">
              <a:latin typeface="微软雅黑" panose="020B0503020204020204" pitchFamily="34" charset="-122"/>
              <a:cs typeface="微软雅黑" panose="020B0503020204020204" pitchFamily="34" charset="-122"/>
            </a:endParaRPr>
          </a:p>
          <a:p>
            <a:pPr marL="305435" marR="5080" indent="-635">
              <a:lnSpc>
                <a:spcPct val="244000"/>
              </a:lnSpc>
              <a:spcBef>
                <a:spcPts val="75"/>
              </a:spcBef>
            </a:pPr>
            <a:r>
              <a:rPr lang="zh-CN" altLang="en-US" sz="2400" dirty="0">
                <a:latin typeface="微软雅黑" panose="020B0503020204020204" pitchFamily="34" charset="-122"/>
                <a:cs typeface="微软雅黑" panose="020B0503020204020204" pitchFamily="34" charset="-122"/>
              </a:rPr>
              <a:t>在</a:t>
            </a:r>
            <a:r>
              <a:rPr lang="en-US" altLang="zh-CN" sz="2400" spc="-10" dirty="0">
                <a:latin typeface="微软雅黑" panose="020B0503020204020204" pitchFamily="34" charset="-122"/>
                <a:cs typeface="微软雅黑" panose="020B0503020204020204" pitchFamily="34" charset="-122"/>
              </a:rPr>
              <a:t>w</a:t>
            </a:r>
            <a:r>
              <a:rPr lang="en-US" altLang="zh-CN" sz="2400" spc="-5" dirty="0">
                <a:latin typeface="微软雅黑" panose="020B0503020204020204" pitchFamily="34" charset="-122"/>
                <a:cs typeface="微软雅黑" panose="020B0503020204020204" pitchFamily="34" charset="-122"/>
              </a:rPr>
              <a:t>o</a:t>
            </a:r>
            <a:r>
              <a:rPr lang="en-US" altLang="zh-CN" sz="2400" spc="-40" dirty="0">
                <a:latin typeface="微软雅黑" panose="020B0503020204020204" pitchFamily="34" charset="-122"/>
                <a:cs typeface="微软雅黑" panose="020B0503020204020204" pitchFamily="34" charset="-122"/>
              </a:rPr>
              <a:t>r</a:t>
            </a:r>
            <a:r>
              <a:rPr lang="en-US" altLang="zh-CN" sz="2400" spc="-5" dirty="0">
                <a:latin typeface="微软雅黑" panose="020B0503020204020204" pitchFamily="34" charset="-122"/>
                <a:cs typeface="微软雅黑" panose="020B0503020204020204" pitchFamily="34" charset="-122"/>
              </a:rPr>
              <a:t>d2</a:t>
            </a:r>
            <a:r>
              <a:rPr lang="en-US" altLang="zh-CN" sz="2400" spc="-20" dirty="0">
                <a:latin typeface="微软雅黑" panose="020B0503020204020204" pitchFamily="34" charset="-122"/>
                <a:cs typeface="微软雅黑" panose="020B0503020204020204" pitchFamily="34" charset="-122"/>
              </a:rPr>
              <a:t>v</a:t>
            </a:r>
            <a:r>
              <a:rPr lang="en-US" altLang="zh-CN" sz="2400" spc="-5" dirty="0">
                <a:latin typeface="微软雅黑" panose="020B0503020204020204" pitchFamily="34" charset="-122"/>
                <a:cs typeface="微软雅黑" panose="020B0503020204020204" pitchFamily="34" charset="-122"/>
              </a:rPr>
              <a:t>e</a:t>
            </a:r>
            <a:r>
              <a:rPr lang="en-US" altLang="zh-CN" sz="2400" dirty="0">
                <a:latin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cs typeface="微软雅黑" panose="020B0503020204020204" pitchFamily="34" charset="-122"/>
              </a:rPr>
              <a:t>中，相同词对应的向量训练好后就固定了。 但在不同的场景中，‘干</a:t>
            </a:r>
            <a:r>
              <a:rPr lang="zh-CN" altLang="en-US" dirty="0">
                <a:latin typeface="微软雅黑" panose="020B0503020204020204" pitchFamily="34" charset="-122"/>
                <a:cs typeface="微软雅黑" panose="020B0503020204020204" pitchFamily="34" charset="-122"/>
              </a:rPr>
              <a:t>什么</a:t>
            </a:r>
            <a:r>
              <a:rPr lang="zh-CN" altLang="en-US" sz="2400" dirty="0">
                <a:latin typeface="微软雅黑" panose="020B0503020204020204" pitchFamily="34" charset="-122"/>
                <a:cs typeface="微软雅黑" panose="020B0503020204020204" pitchFamily="34" charset="-122"/>
              </a:rPr>
              <a:t>’的意思会相同吗？</a:t>
            </a:r>
            <a:endParaRPr lang="zh-CN" altLang="en-US" sz="2400" dirty="0">
              <a:latin typeface="微软雅黑" panose="020B0503020204020204" pitchFamily="34" charset="-122"/>
              <a:cs typeface="微软雅黑" panose="020B0503020204020204" pitchFamily="34" charset="-122"/>
            </a:endParaRPr>
          </a:p>
          <a:p>
            <a:pPr>
              <a:lnSpc>
                <a:spcPct val="100000"/>
              </a:lnSpc>
              <a:spcBef>
                <a:spcPts val="65"/>
              </a:spcBef>
            </a:pPr>
            <a:endParaRPr sz="2500" dirty="0">
              <a:latin typeface="微软雅黑" panose="020B0503020204020204" pitchFamily="34" charset="-122"/>
              <a:cs typeface="微软雅黑" panose="020B0503020204020204" pitchFamily="34" charset="-122"/>
            </a:endParaRPr>
          </a:p>
          <a:p>
            <a:pPr marL="306070">
              <a:lnSpc>
                <a:spcPct val="100000"/>
              </a:lnSpc>
            </a:pPr>
            <a:r>
              <a:rPr lang="zh-CN" altLang="en-US" sz="2400" dirty="0">
                <a:latin typeface="微软雅黑" panose="020B0503020204020204" pitchFamily="34" charset="-122"/>
                <a:cs typeface="微软雅黑" panose="020B0503020204020204" pitchFamily="34" charset="-122"/>
              </a:rPr>
              <a:t>例如：</a:t>
            </a:r>
            <a:r>
              <a:rPr sz="2400" dirty="0" err="1">
                <a:latin typeface="微软雅黑" panose="020B0503020204020204" pitchFamily="34" charset="-122"/>
                <a:cs typeface="微软雅黑" panose="020B0503020204020204" pitchFamily="34" charset="-122"/>
              </a:rPr>
              <a:t>这俩兄弟都叫t</a:t>
            </a:r>
            <a:r>
              <a:rPr sz="2400" spc="-5" dirty="0" err="1">
                <a:latin typeface="微软雅黑" panose="020B0503020204020204" pitchFamily="34" charset="-122"/>
                <a:cs typeface="微软雅黑" panose="020B0503020204020204" pitchFamily="34" charset="-122"/>
              </a:rPr>
              <a:t>ra</a:t>
            </a:r>
            <a:r>
              <a:rPr sz="2400" dirty="0" err="1">
                <a:latin typeface="微软雅黑" panose="020B0503020204020204" pitchFamily="34" charset="-122"/>
                <a:cs typeface="微软雅黑" panose="020B0503020204020204" pitchFamily="34" charset="-122"/>
              </a:rPr>
              <a:t>n</a:t>
            </a:r>
            <a:r>
              <a:rPr sz="2400" spc="-5" dirty="0" err="1">
                <a:latin typeface="微软雅黑" panose="020B0503020204020204" pitchFamily="34" charset="-122"/>
                <a:cs typeface="微软雅黑" panose="020B0503020204020204" pitchFamily="34" charset="-122"/>
              </a:rPr>
              <a:t>sfo</a:t>
            </a:r>
            <a:r>
              <a:rPr sz="2400" spc="-10" dirty="0" err="1">
                <a:latin typeface="微软雅黑" panose="020B0503020204020204" pitchFamily="34" charset="-122"/>
                <a:cs typeface="微软雅黑" panose="020B0503020204020204" pitchFamily="34" charset="-122"/>
              </a:rPr>
              <a:t>r</a:t>
            </a:r>
            <a:r>
              <a:rPr sz="2400" dirty="0" err="1">
                <a:latin typeface="微软雅黑" panose="020B0503020204020204" pitchFamily="34" charset="-122"/>
                <a:cs typeface="微软雅黑" panose="020B0503020204020204" pitchFamily="34" charset="-122"/>
              </a:rPr>
              <a:t>m</a:t>
            </a:r>
            <a:r>
              <a:rPr sz="2400" spc="-5" dirty="0" err="1">
                <a:latin typeface="微软雅黑" panose="020B0503020204020204" pitchFamily="34" charset="-122"/>
                <a:cs typeface="微软雅黑" panose="020B0503020204020204" pitchFamily="34" charset="-122"/>
              </a:rPr>
              <a:t>e</a:t>
            </a:r>
            <a:r>
              <a:rPr sz="2400" spc="95" dirty="0" err="1">
                <a:latin typeface="微软雅黑" panose="020B0503020204020204" pitchFamily="34" charset="-122"/>
                <a:cs typeface="微软雅黑" panose="020B0503020204020204" pitchFamily="34" charset="-122"/>
              </a:rPr>
              <a:t>r</a:t>
            </a:r>
            <a:r>
              <a:rPr lang="zh-CN" altLang="en-US" spc="95" dirty="0">
                <a:latin typeface="微软雅黑" panose="020B0503020204020204" pitchFamily="34" charset="-122"/>
                <a:cs typeface="微软雅黑" panose="020B0503020204020204" pitchFamily="34" charset="-122"/>
              </a:rPr>
              <a:t>。</a:t>
            </a:r>
            <a:endParaRPr sz="2400" dirty="0">
              <a:latin typeface="微软雅黑" panose="020B0503020204020204" pitchFamily="34" charset="-122"/>
              <a:cs typeface="微软雅黑" panose="020B0503020204020204" pitchFamily="34" charset="-122"/>
            </a:endParaRPr>
          </a:p>
        </p:txBody>
      </p:sp>
      <p:sp>
        <p:nvSpPr>
          <p:cNvPr id="12" name="Rectangle 2"/>
          <p:cNvSpPr txBox="1">
            <a:spLocks noChangeArrowheads="1"/>
          </p:cNvSpPr>
          <p:nvPr/>
        </p:nvSpPr>
        <p:spPr>
          <a:xfrm>
            <a:off x="668338" y="235898"/>
            <a:ext cx="4944522" cy="677863"/>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BERT</a:t>
            </a:r>
            <a:endParaRPr lang="zh-CN" altLang="en-US" kern="0" dirty="0">
              <a:solidFill>
                <a:schemeClr val="tx1"/>
              </a:solidFill>
            </a:endParaRPr>
          </a:p>
        </p:txBody>
      </p:sp>
      <p:grpSp>
        <p:nvGrpSpPr>
          <p:cNvPr id="2" name="组合 1"/>
          <p:cNvGrpSpPr/>
          <p:nvPr/>
        </p:nvGrpSpPr>
        <p:grpSpPr>
          <a:xfrm>
            <a:off x="5783580" y="3234055"/>
            <a:ext cx="5928360" cy="3051810"/>
            <a:chOff x="9108" y="5093"/>
            <a:chExt cx="9336" cy="4806"/>
          </a:xfrm>
        </p:grpSpPr>
        <p:grpSp>
          <p:nvGrpSpPr>
            <p:cNvPr id="9" name="object 9"/>
            <p:cNvGrpSpPr/>
            <p:nvPr/>
          </p:nvGrpSpPr>
          <p:grpSpPr>
            <a:xfrm>
              <a:off x="14170" y="5093"/>
              <a:ext cx="4275" cy="4806"/>
              <a:chOff x="8525421" y="3599941"/>
              <a:chExt cx="1898650" cy="2462530"/>
            </a:xfrm>
          </p:grpSpPr>
          <p:pic>
            <p:nvPicPr>
              <p:cNvPr id="10" name="object 10"/>
              <p:cNvPicPr/>
              <p:nvPr/>
            </p:nvPicPr>
            <p:blipFill>
              <a:blip r:embed="rId1" cstate="print"/>
              <a:stretch>
                <a:fillRect/>
              </a:stretch>
            </p:blipFill>
            <p:spPr>
              <a:xfrm>
                <a:off x="8577905" y="3599941"/>
                <a:ext cx="1846097" cy="2462530"/>
              </a:xfrm>
              <a:prstGeom prst="rect">
                <a:avLst/>
              </a:prstGeom>
            </p:spPr>
          </p:pic>
          <p:sp>
            <p:nvSpPr>
              <p:cNvPr id="11" name="object 11"/>
              <p:cNvSpPr/>
              <p:nvPr/>
            </p:nvSpPr>
            <p:spPr>
              <a:xfrm>
                <a:off x="8525421" y="4387430"/>
                <a:ext cx="995680" cy="1612265"/>
              </a:xfrm>
              <a:custGeom>
                <a:avLst/>
                <a:gdLst/>
                <a:ahLst/>
                <a:cxnLst/>
                <a:rect l="l" t="t" r="r" b="b"/>
                <a:pathLst>
                  <a:path w="995679" h="1612264">
                    <a:moveTo>
                      <a:pt x="995057" y="1611693"/>
                    </a:moveTo>
                    <a:lnTo>
                      <a:pt x="0" y="1611693"/>
                    </a:lnTo>
                    <a:lnTo>
                      <a:pt x="0" y="0"/>
                    </a:lnTo>
                    <a:lnTo>
                      <a:pt x="995057" y="0"/>
                    </a:lnTo>
                    <a:lnTo>
                      <a:pt x="995057" y="19050"/>
                    </a:lnTo>
                    <a:lnTo>
                      <a:pt x="38100" y="19050"/>
                    </a:lnTo>
                    <a:lnTo>
                      <a:pt x="19050" y="38100"/>
                    </a:lnTo>
                    <a:lnTo>
                      <a:pt x="38100" y="38100"/>
                    </a:lnTo>
                    <a:lnTo>
                      <a:pt x="38100" y="1573593"/>
                    </a:lnTo>
                    <a:lnTo>
                      <a:pt x="19050" y="1573593"/>
                    </a:lnTo>
                    <a:lnTo>
                      <a:pt x="38100" y="1592643"/>
                    </a:lnTo>
                    <a:lnTo>
                      <a:pt x="995057" y="1592643"/>
                    </a:lnTo>
                    <a:lnTo>
                      <a:pt x="995057" y="1611693"/>
                    </a:lnTo>
                    <a:close/>
                  </a:path>
                  <a:path w="995679" h="1612264">
                    <a:moveTo>
                      <a:pt x="38100" y="38100"/>
                    </a:moveTo>
                    <a:lnTo>
                      <a:pt x="19050" y="38100"/>
                    </a:lnTo>
                    <a:lnTo>
                      <a:pt x="38100" y="19050"/>
                    </a:lnTo>
                    <a:lnTo>
                      <a:pt x="38100" y="38100"/>
                    </a:lnTo>
                    <a:close/>
                  </a:path>
                  <a:path w="995679" h="1612264">
                    <a:moveTo>
                      <a:pt x="956957" y="38100"/>
                    </a:moveTo>
                    <a:lnTo>
                      <a:pt x="38100" y="38100"/>
                    </a:lnTo>
                    <a:lnTo>
                      <a:pt x="38100" y="19050"/>
                    </a:lnTo>
                    <a:lnTo>
                      <a:pt x="956957" y="19050"/>
                    </a:lnTo>
                    <a:lnTo>
                      <a:pt x="956957" y="38100"/>
                    </a:lnTo>
                    <a:close/>
                  </a:path>
                  <a:path w="995679" h="1612264">
                    <a:moveTo>
                      <a:pt x="956957" y="1592643"/>
                    </a:moveTo>
                    <a:lnTo>
                      <a:pt x="956957" y="19050"/>
                    </a:lnTo>
                    <a:lnTo>
                      <a:pt x="976007" y="38100"/>
                    </a:lnTo>
                    <a:lnTo>
                      <a:pt x="995057" y="38100"/>
                    </a:lnTo>
                    <a:lnTo>
                      <a:pt x="995057" y="1573593"/>
                    </a:lnTo>
                    <a:lnTo>
                      <a:pt x="976007" y="1573593"/>
                    </a:lnTo>
                    <a:lnTo>
                      <a:pt x="956957" y="1592643"/>
                    </a:lnTo>
                    <a:close/>
                  </a:path>
                  <a:path w="995679" h="1612264">
                    <a:moveTo>
                      <a:pt x="995057" y="38100"/>
                    </a:moveTo>
                    <a:lnTo>
                      <a:pt x="976007" y="38100"/>
                    </a:lnTo>
                    <a:lnTo>
                      <a:pt x="956957" y="19050"/>
                    </a:lnTo>
                    <a:lnTo>
                      <a:pt x="995057" y="19050"/>
                    </a:lnTo>
                    <a:lnTo>
                      <a:pt x="995057" y="38100"/>
                    </a:lnTo>
                    <a:close/>
                  </a:path>
                  <a:path w="995679" h="1612264">
                    <a:moveTo>
                      <a:pt x="38100" y="1592643"/>
                    </a:moveTo>
                    <a:lnTo>
                      <a:pt x="19050" y="1573593"/>
                    </a:lnTo>
                    <a:lnTo>
                      <a:pt x="38100" y="1573593"/>
                    </a:lnTo>
                    <a:lnTo>
                      <a:pt x="38100" y="1592643"/>
                    </a:lnTo>
                    <a:close/>
                  </a:path>
                  <a:path w="995679" h="1612264">
                    <a:moveTo>
                      <a:pt x="956957" y="1592643"/>
                    </a:moveTo>
                    <a:lnTo>
                      <a:pt x="38100" y="1592643"/>
                    </a:lnTo>
                    <a:lnTo>
                      <a:pt x="38100" y="1573593"/>
                    </a:lnTo>
                    <a:lnTo>
                      <a:pt x="956957" y="1573593"/>
                    </a:lnTo>
                    <a:lnTo>
                      <a:pt x="956957" y="1592643"/>
                    </a:lnTo>
                    <a:close/>
                  </a:path>
                  <a:path w="995679" h="1612264">
                    <a:moveTo>
                      <a:pt x="995057" y="1592643"/>
                    </a:moveTo>
                    <a:lnTo>
                      <a:pt x="956957" y="1592643"/>
                    </a:lnTo>
                    <a:lnTo>
                      <a:pt x="976007" y="1573593"/>
                    </a:lnTo>
                    <a:lnTo>
                      <a:pt x="995057" y="1573593"/>
                    </a:lnTo>
                    <a:lnTo>
                      <a:pt x="995057" y="1592643"/>
                    </a:lnTo>
                    <a:close/>
                  </a:path>
                </a:pathLst>
              </a:custGeom>
              <a:solidFill>
                <a:srgbClr val="006FC0"/>
              </a:solidFill>
            </p:spPr>
            <p:txBody>
              <a:bodyPr wrap="square" lIns="0" tIns="0" rIns="0" bIns="0" rtlCol="0"/>
              <a:lstStyle/>
              <a:p/>
            </p:txBody>
          </p:sp>
        </p:grpSp>
        <p:pic>
          <p:nvPicPr>
            <p:cNvPr id="14" name="图片 13" descr="图片包含 卡车, 玩具, 乐高, 骑&#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8" y="6011"/>
              <a:ext cx="5062" cy="3888"/>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4944522" cy="677863"/>
          </a:xfrm>
        </p:spPr>
        <p:txBody>
          <a:bodyPr/>
          <a:lstStyle/>
          <a:p>
            <a:pPr algn="l" eaLnBrk="1" hangingPunct="1"/>
            <a:r>
              <a:rPr lang="en-US" altLang="zh-CN" dirty="0">
                <a:solidFill>
                  <a:schemeClr val="tx1"/>
                </a:solidFill>
              </a:rPr>
              <a:t>BERT</a:t>
            </a:r>
            <a:endParaRPr lang="zh-CN" altLang="en-US" dirty="0">
              <a:solidFill>
                <a:schemeClr val="tx1"/>
              </a:solidFill>
            </a:endParaRPr>
          </a:p>
        </p:txBody>
      </p:sp>
      <p:sp>
        <p:nvSpPr>
          <p:cNvPr id="10" name="文本框 9"/>
          <p:cNvSpPr txBox="1"/>
          <p:nvPr/>
        </p:nvSpPr>
        <p:spPr>
          <a:xfrm>
            <a:off x="668338" y="1579412"/>
            <a:ext cx="10982939" cy="3784600"/>
          </a:xfrm>
          <a:prstGeom prst="rect">
            <a:avLst/>
          </a:prstGeom>
          <a:noFill/>
        </p:spPr>
        <p:txBody>
          <a:bodyPr wrap="square">
            <a:spAutoFit/>
          </a:bodyPr>
          <a:lstStyle/>
          <a:p>
            <a:pPr>
              <a:lnSpc>
                <a:spcPct val="150000"/>
              </a:lnSpc>
            </a:pPr>
            <a:r>
              <a:rPr lang="zh-CN" altLang="en-US" sz="2000" b="0" i="0" dirty="0">
                <a:solidFill>
                  <a:srgbClr val="222222"/>
                </a:solidFill>
                <a:effectLst/>
                <a:cs typeface="Arial" panose="020B0604020202020204" pitchFamily="34" charset="0"/>
              </a:rPr>
              <a:t>‌</a:t>
            </a:r>
            <a:r>
              <a:rPr lang="en-US" altLang="zh-CN" sz="2000" b="0" i="0" dirty="0">
                <a:solidFill>
                  <a:srgbClr val="222222"/>
                </a:solidFill>
                <a:effectLst/>
                <a:cs typeface="Arial" panose="020B0604020202020204" pitchFamily="34" charset="0"/>
              </a:rPr>
              <a:t>BERT</a:t>
            </a:r>
            <a:r>
              <a:rPr lang="zh-CN" altLang="en-US" sz="2000" b="0" i="0" dirty="0">
                <a:solidFill>
                  <a:srgbClr val="222222"/>
                </a:solidFill>
                <a:effectLst/>
                <a:cs typeface="Arial" panose="020B0604020202020204" pitchFamily="34" charset="0"/>
              </a:rPr>
              <a:t>训练的词向量与传统词向量模型（如</a:t>
            </a:r>
            <a:r>
              <a:rPr lang="en-US" altLang="zh-CN" sz="2000" b="0" i="0" dirty="0">
                <a:solidFill>
                  <a:srgbClr val="222222"/>
                </a:solidFill>
                <a:effectLst/>
                <a:cs typeface="Arial" panose="020B0604020202020204" pitchFamily="34" charset="0"/>
              </a:rPr>
              <a:t>Word2Vec</a:t>
            </a:r>
            <a:r>
              <a:rPr lang="zh-CN" altLang="en-US" sz="2000" b="0" i="0" dirty="0">
                <a:solidFill>
                  <a:srgbClr val="222222"/>
                </a:solidFill>
                <a:effectLst/>
                <a:cs typeface="Arial" panose="020B0604020202020204" pitchFamily="34" charset="0"/>
              </a:rPr>
              <a:t>和</a:t>
            </a:r>
            <a:r>
              <a:rPr lang="en-US" altLang="zh-CN" sz="2000" b="0" i="0" dirty="0" err="1">
                <a:solidFill>
                  <a:srgbClr val="222222"/>
                </a:solidFill>
                <a:effectLst/>
                <a:cs typeface="Arial" panose="020B0604020202020204" pitchFamily="34" charset="0"/>
              </a:rPr>
              <a:t>GloVe</a:t>
            </a:r>
            <a:r>
              <a:rPr lang="zh-CN" altLang="en-US" sz="2000" b="0" i="0" dirty="0">
                <a:solidFill>
                  <a:srgbClr val="222222"/>
                </a:solidFill>
                <a:effectLst/>
                <a:cs typeface="Arial" panose="020B0604020202020204" pitchFamily="34" charset="0"/>
              </a:rPr>
              <a:t>）的主要区别在于其上下文依赖性和动态性‌。</a:t>
            </a:r>
            <a:endParaRPr lang="zh-CN" altLang="en-US" sz="2000" b="0" i="0" dirty="0">
              <a:solidFill>
                <a:srgbClr val="222222"/>
              </a:solidFill>
              <a:effectLst/>
              <a:cs typeface="Arial" panose="020B0604020202020204" pitchFamily="34" charset="0"/>
            </a:endParaRPr>
          </a:p>
          <a:p>
            <a:pPr marL="342900" indent="-342900">
              <a:lnSpc>
                <a:spcPct val="150000"/>
              </a:lnSpc>
              <a:buFont typeface="Arial" panose="020B0604020202020204" pitchFamily="34" charset="0"/>
              <a:buChar char="•"/>
            </a:pPr>
            <a:r>
              <a:rPr lang="zh-CN" altLang="en-US" sz="2000" dirty="0">
                <a:solidFill>
                  <a:srgbClr val="222222"/>
                </a:solidFill>
                <a:cs typeface="Arial" panose="020B0604020202020204" pitchFamily="34" charset="0"/>
              </a:rPr>
              <a:t>上下文依赖‌：</a:t>
            </a:r>
            <a:r>
              <a:rPr lang="en-US" altLang="zh-CN" sz="2000" dirty="0">
                <a:solidFill>
                  <a:srgbClr val="222222"/>
                </a:solidFill>
                <a:cs typeface="Arial" panose="020B0604020202020204" pitchFamily="34" charset="0"/>
              </a:rPr>
              <a:t>BERT</a:t>
            </a:r>
            <a:r>
              <a:rPr lang="zh-CN" altLang="en-US" sz="2000" dirty="0">
                <a:solidFill>
                  <a:srgbClr val="222222"/>
                </a:solidFill>
                <a:cs typeface="Arial" panose="020B0604020202020204" pitchFamily="34" charset="0"/>
              </a:rPr>
              <a:t>通过掩码语言模型（</a:t>
            </a:r>
            <a:r>
              <a:rPr lang="en-US" altLang="zh-CN" sz="2000" dirty="0">
                <a:solidFill>
                  <a:srgbClr val="222222"/>
                </a:solidFill>
                <a:cs typeface="Arial" panose="020B0604020202020204" pitchFamily="34" charset="0"/>
              </a:rPr>
              <a:t>MLM</a:t>
            </a:r>
            <a:r>
              <a:rPr lang="zh-CN" altLang="en-US" sz="2000" dirty="0">
                <a:solidFill>
                  <a:srgbClr val="222222"/>
                </a:solidFill>
                <a:cs typeface="Arial" panose="020B0604020202020204" pitchFamily="34" charset="0"/>
              </a:rPr>
              <a:t>）和下一句预测（</a:t>
            </a:r>
            <a:r>
              <a:rPr lang="en-US" altLang="zh-CN" sz="2000" dirty="0">
                <a:solidFill>
                  <a:srgbClr val="222222"/>
                </a:solidFill>
                <a:cs typeface="Arial" panose="020B0604020202020204" pitchFamily="34" charset="0"/>
              </a:rPr>
              <a:t>NSP</a:t>
            </a:r>
            <a:r>
              <a:rPr lang="zh-CN" altLang="en-US" sz="2000" dirty="0">
                <a:solidFill>
                  <a:srgbClr val="222222"/>
                </a:solidFill>
                <a:cs typeface="Arial" panose="020B0604020202020204" pitchFamily="34" charset="0"/>
              </a:rPr>
              <a:t>）等机制，利用大规模语料库中的上下文信息来训练词向量，这使得</a:t>
            </a:r>
            <a:r>
              <a:rPr lang="en-US" altLang="zh-CN" sz="2000" dirty="0">
                <a:solidFill>
                  <a:srgbClr val="222222"/>
                </a:solidFill>
                <a:cs typeface="Arial" panose="020B0604020202020204" pitchFamily="34" charset="0"/>
              </a:rPr>
              <a:t>BERT</a:t>
            </a:r>
            <a:r>
              <a:rPr lang="zh-CN" altLang="en-US" sz="2000" dirty="0">
                <a:solidFill>
                  <a:srgbClr val="222222"/>
                </a:solidFill>
                <a:cs typeface="Arial" panose="020B0604020202020204" pitchFamily="34" charset="0"/>
              </a:rPr>
              <a:t>能够捕捉到词在具体语境中的含义‌。</a:t>
            </a:r>
            <a:endParaRPr lang="zh-CN" altLang="en-US" sz="2000" dirty="0">
              <a:solidFill>
                <a:srgbClr val="222222"/>
              </a:solidFill>
              <a:cs typeface="Arial" panose="020B0604020202020204" pitchFamily="34" charset="0"/>
            </a:endParaRPr>
          </a:p>
          <a:p>
            <a:pPr marL="342900" indent="-342900">
              <a:lnSpc>
                <a:spcPct val="150000"/>
              </a:lnSpc>
              <a:buFont typeface="Arial" panose="020B0604020202020204" pitchFamily="34" charset="0"/>
              <a:buChar char="•"/>
            </a:pPr>
            <a:r>
              <a:rPr lang="zh-CN" altLang="en-US" sz="2000" b="0" i="0" dirty="0">
                <a:solidFill>
                  <a:srgbClr val="222222"/>
                </a:solidFill>
                <a:effectLst/>
                <a:cs typeface="Arial" panose="020B0604020202020204" pitchFamily="34" charset="0"/>
              </a:rPr>
              <a:t>‌动态性‌：</a:t>
            </a:r>
            <a:r>
              <a:rPr lang="en-US" altLang="zh-CN" sz="2000" b="0" i="0" dirty="0">
                <a:solidFill>
                  <a:srgbClr val="222222"/>
                </a:solidFill>
                <a:effectLst/>
                <a:cs typeface="Arial" panose="020B0604020202020204" pitchFamily="34" charset="0"/>
              </a:rPr>
              <a:t>BERT</a:t>
            </a:r>
            <a:r>
              <a:rPr lang="zh-CN" altLang="en-US" sz="2000" b="0" i="0" dirty="0">
                <a:solidFill>
                  <a:srgbClr val="222222"/>
                </a:solidFill>
                <a:effectLst/>
                <a:cs typeface="Arial" panose="020B0604020202020204" pitchFamily="34" charset="0"/>
              </a:rPr>
              <a:t>的词向量是动态的，能够根据上下文的变化而变化。这意味着同一个词在不同的句子或语境中会有不同的向量表示，从而更好地处理多义词和复杂语境‌。</a:t>
            </a:r>
            <a:endParaRPr lang="zh-CN" altLang="en-US" sz="2000" b="0" i="0" dirty="0">
              <a:solidFill>
                <a:srgbClr val="222222"/>
              </a:solidFill>
              <a:effectLst/>
              <a:cs typeface="Arial" panose="020B0604020202020204" pitchFamily="34" charset="0"/>
            </a:endParaRPr>
          </a:p>
          <a:p>
            <a:pPr marL="342900" indent="-342900">
              <a:lnSpc>
                <a:spcPct val="150000"/>
              </a:lnSpc>
              <a:buFont typeface="Arial" panose="020B0604020202020204" pitchFamily="34" charset="0"/>
              <a:buChar char="•"/>
            </a:pPr>
            <a:r>
              <a:rPr lang="zh-CN" altLang="en-US" sz="2000" b="0" i="0" dirty="0">
                <a:solidFill>
                  <a:srgbClr val="222222"/>
                </a:solidFill>
                <a:effectLst/>
                <a:cs typeface="Arial" panose="020B0604020202020204" pitchFamily="34" charset="0"/>
              </a:rPr>
              <a:t>‌‌预训练和微调‌：在预训练阶段，</a:t>
            </a:r>
            <a:r>
              <a:rPr lang="en-US" altLang="zh-CN" sz="2000" b="0" i="0" dirty="0">
                <a:solidFill>
                  <a:srgbClr val="222222"/>
                </a:solidFill>
                <a:effectLst/>
                <a:cs typeface="Arial" panose="020B0604020202020204" pitchFamily="34" charset="0"/>
              </a:rPr>
              <a:t>BERT</a:t>
            </a:r>
            <a:r>
              <a:rPr lang="zh-CN" altLang="en-US" sz="2000" b="0" i="0" dirty="0">
                <a:solidFill>
                  <a:srgbClr val="222222"/>
                </a:solidFill>
                <a:effectLst/>
                <a:cs typeface="Arial" panose="020B0604020202020204" pitchFamily="34" charset="0"/>
              </a:rPr>
              <a:t>通过无监督学习来学习词向量，并在</a:t>
            </a:r>
            <a:r>
              <a:rPr lang="en-US" altLang="zh-CN" sz="2000" b="0" i="0" dirty="0">
                <a:solidFill>
                  <a:srgbClr val="222222"/>
                </a:solidFill>
                <a:effectLst/>
                <a:cs typeface="Arial" panose="020B0604020202020204" pitchFamily="34" charset="0"/>
              </a:rPr>
              <a:t>fine-tuning</a:t>
            </a:r>
            <a:r>
              <a:rPr lang="zh-CN" altLang="en-US" sz="2000" b="0" i="0" dirty="0">
                <a:solidFill>
                  <a:srgbClr val="222222"/>
                </a:solidFill>
                <a:effectLst/>
                <a:cs typeface="Arial" panose="020B0604020202020204" pitchFamily="34" charset="0"/>
              </a:rPr>
              <a:t>（微调）阶段固定这些词向量，通过调整模型参数来适应特定任务的需求‌。</a:t>
            </a:r>
            <a:endParaRPr lang="zh-CN" altLang="en-US" sz="2000" dirty="0">
              <a:cs typeface="Arial" panose="020B0604020202020204" pitchFamily="34" charset="0"/>
            </a:endParaRPr>
          </a:p>
        </p:txBody>
      </p:sp>
    </p:spTree>
  </p:cSld>
  <p:clrMapOvr>
    <a:masterClrMapping/>
  </p:clrMapOvr>
  <p:transition advTm="8005"/>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8338" y="235898"/>
            <a:ext cx="4944522" cy="677863"/>
          </a:xfrm>
        </p:spPr>
        <p:txBody>
          <a:bodyPr/>
          <a:lstStyle/>
          <a:p>
            <a:pPr algn="l" eaLnBrk="1" hangingPunct="1"/>
            <a:r>
              <a:rPr lang="en-US" altLang="zh-CN" dirty="0">
                <a:solidFill>
                  <a:schemeClr val="tx1"/>
                </a:solidFill>
              </a:rPr>
              <a:t>BERT</a:t>
            </a:r>
            <a:endParaRPr lang="zh-CN" altLang="en-US" dirty="0">
              <a:solidFill>
                <a:schemeClr val="tx1"/>
              </a:solidFill>
            </a:endParaRPr>
          </a:p>
        </p:txBody>
      </p:sp>
      <p:sp>
        <p:nvSpPr>
          <p:cNvPr id="36" name="矩形 35"/>
          <p:cNvSpPr/>
          <p:nvPr/>
        </p:nvSpPr>
        <p:spPr>
          <a:xfrm>
            <a:off x="610455" y="1343749"/>
            <a:ext cx="2232025" cy="460375"/>
          </a:xfrm>
          <a:prstGeom prst="rect">
            <a:avLst/>
          </a:prstGeom>
        </p:spPr>
        <p:txBody>
          <a:bodyPr wrap="none">
            <a:spAutoFit/>
          </a:bodyPr>
          <a:lstStyle/>
          <a:p>
            <a:pPr algn="ctr"/>
            <a:r>
              <a:rPr lang="en-US" altLang="zh-CN" b="1" dirty="0"/>
              <a:t>BERT</a:t>
            </a:r>
            <a:r>
              <a:rPr lang="zh-CN" altLang="en-US" b="1" dirty="0"/>
              <a:t>模型结构</a:t>
            </a:r>
            <a:endParaRPr lang="en-US" altLang="zh-CN" b="1" dirty="0"/>
          </a:p>
        </p:txBody>
      </p:sp>
      <p:sp>
        <p:nvSpPr>
          <p:cNvPr id="10" name="文本框 9"/>
          <p:cNvSpPr txBox="1"/>
          <p:nvPr/>
        </p:nvSpPr>
        <p:spPr>
          <a:xfrm>
            <a:off x="609971" y="1873702"/>
            <a:ext cx="5256573" cy="4246245"/>
          </a:xfrm>
          <a:prstGeom prst="rect">
            <a:avLst/>
          </a:prstGeom>
          <a:noFill/>
        </p:spPr>
        <p:txBody>
          <a:bodyPr wrap="square">
            <a:spAutoFit/>
          </a:bodyPr>
          <a:lstStyle/>
          <a:p>
            <a:pPr>
              <a:lnSpc>
                <a:spcPct val="150000"/>
              </a:lnSpc>
            </a:pPr>
            <a:r>
              <a:rPr lang="en-US" altLang="zh-CN" sz="2000" b="0" i="0" dirty="0" err="1">
                <a:solidFill>
                  <a:srgbClr val="222222"/>
                </a:solidFill>
                <a:effectLst/>
                <a:cs typeface="Arial" panose="020B0604020202020204" pitchFamily="34" charset="0"/>
              </a:rPr>
              <a:t>BERT</a:t>
            </a:r>
            <a:r>
              <a:rPr lang="en-US" altLang="zh-CN" sz="2000" b="0" i="0" baseline="-25000" dirty="0" err="1">
                <a:solidFill>
                  <a:srgbClr val="222222"/>
                </a:solidFill>
                <a:effectLst/>
                <a:cs typeface="Arial" panose="020B0604020202020204" pitchFamily="34" charset="0"/>
              </a:rPr>
              <a:t>base</a:t>
            </a:r>
            <a:r>
              <a:rPr lang="zh-CN" altLang="en-US" sz="2000" b="0" i="0" dirty="0">
                <a:solidFill>
                  <a:srgbClr val="222222"/>
                </a:solidFill>
                <a:effectLst/>
                <a:cs typeface="Arial" panose="020B0604020202020204" pitchFamily="34" charset="0"/>
              </a:rPr>
              <a:t>和</a:t>
            </a:r>
            <a:r>
              <a:rPr lang="en-US" altLang="zh-CN" sz="2000" b="0" i="0" dirty="0" err="1">
                <a:solidFill>
                  <a:srgbClr val="222222"/>
                </a:solidFill>
                <a:effectLst/>
                <a:cs typeface="Arial" panose="020B0604020202020204" pitchFamily="34" charset="0"/>
              </a:rPr>
              <a:t>BERT</a:t>
            </a:r>
            <a:r>
              <a:rPr lang="en-US" altLang="zh-CN" sz="2000" b="0" i="0" baseline="-25000" dirty="0" err="1">
                <a:solidFill>
                  <a:srgbClr val="222222"/>
                </a:solidFill>
                <a:effectLst/>
                <a:cs typeface="Arial" panose="020B0604020202020204" pitchFamily="34" charset="0"/>
              </a:rPr>
              <a:t>large</a:t>
            </a:r>
            <a:r>
              <a:rPr lang="zh-CN" altLang="en-US" sz="2000" b="0" i="0" dirty="0">
                <a:solidFill>
                  <a:srgbClr val="222222"/>
                </a:solidFill>
                <a:effectLst/>
                <a:cs typeface="Arial" panose="020B0604020202020204" pitchFamily="34" charset="0"/>
              </a:rPr>
              <a:t>两个</a:t>
            </a:r>
            <a:r>
              <a:rPr lang="en-US" altLang="zh-CN" sz="2000" b="0" i="0" dirty="0">
                <a:solidFill>
                  <a:srgbClr val="222222"/>
                </a:solidFill>
                <a:effectLst/>
                <a:cs typeface="Arial" panose="020B0604020202020204" pitchFamily="34" charset="0"/>
              </a:rPr>
              <a:t>BERT</a:t>
            </a:r>
            <a:r>
              <a:rPr lang="zh-CN" altLang="en-US" sz="2000" b="0" i="0" dirty="0">
                <a:solidFill>
                  <a:srgbClr val="222222"/>
                </a:solidFill>
                <a:effectLst/>
                <a:cs typeface="Arial" panose="020B0604020202020204" pitchFamily="34" charset="0"/>
              </a:rPr>
              <a:t>模型都有很大的编码器层数（论文里面将此称为</a:t>
            </a:r>
            <a:r>
              <a:rPr lang="en-US" altLang="zh-CN" sz="2000" b="0" i="0" dirty="0">
                <a:solidFill>
                  <a:srgbClr val="222222"/>
                </a:solidFill>
                <a:effectLst/>
                <a:cs typeface="Arial" panose="020B0604020202020204" pitchFamily="34" charset="0"/>
              </a:rPr>
              <a:t>Transformer Blocks</a:t>
            </a:r>
            <a:r>
              <a:rPr lang="zh-CN" altLang="en-US" sz="2000" b="0" i="0" dirty="0">
                <a:solidFill>
                  <a:srgbClr val="222222"/>
                </a:solidFill>
                <a:effectLst/>
                <a:cs typeface="Arial" panose="020B0604020202020204" pitchFamily="34" charset="0"/>
              </a:rPr>
              <a:t>），</a:t>
            </a:r>
            <a:r>
              <a:rPr lang="en-US" altLang="zh-CN" sz="2000" b="0" i="0" dirty="0" err="1">
                <a:solidFill>
                  <a:srgbClr val="222222"/>
                </a:solidFill>
                <a:effectLst/>
                <a:cs typeface="Arial" panose="020B0604020202020204" pitchFamily="34" charset="0"/>
              </a:rPr>
              <a:t>BERT</a:t>
            </a:r>
            <a:r>
              <a:rPr lang="en-US" altLang="zh-CN" sz="2000" b="0" i="0" baseline="-25000" dirty="0" err="1">
                <a:solidFill>
                  <a:srgbClr val="222222"/>
                </a:solidFill>
                <a:effectLst/>
                <a:cs typeface="Arial" panose="020B0604020202020204" pitchFamily="34" charset="0"/>
              </a:rPr>
              <a:t>base</a:t>
            </a:r>
            <a:r>
              <a:rPr lang="zh-CN" altLang="en-US" sz="2000" b="0" i="0" dirty="0">
                <a:solidFill>
                  <a:srgbClr val="222222"/>
                </a:solidFill>
                <a:effectLst/>
                <a:cs typeface="Arial" panose="020B0604020202020204" pitchFamily="34" charset="0"/>
              </a:rPr>
              <a:t>有</a:t>
            </a:r>
            <a:r>
              <a:rPr lang="en-US" altLang="zh-CN" sz="2000" b="0" i="0" dirty="0">
                <a:solidFill>
                  <a:srgbClr val="222222"/>
                </a:solidFill>
                <a:effectLst/>
                <a:cs typeface="Arial" panose="020B0604020202020204" pitchFamily="34" charset="0"/>
              </a:rPr>
              <a:t>12</a:t>
            </a:r>
            <a:r>
              <a:rPr lang="zh-CN" altLang="en-US" sz="2000" b="0" i="0" dirty="0">
                <a:solidFill>
                  <a:srgbClr val="222222"/>
                </a:solidFill>
                <a:effectLst/>
                <a:cs typeface="Arial" panose="020B0604020202020204" pitchFamily="34" charset="0"/>
              </a:rPr>
              <a:t>层，</a:t>
            </a:r>
            <a:r>
              <a:rPr lang="en-US" altLang="zh-CN" sz="2000" b="0" i="0" dirty="0" err="1">
                <a:solidFill>
                  <a:srgbClr val="222222"/>
                </a:solidFill>
                <a:effectLst/>
                <a:cs typeface="Arial" panose="020B0604020202020204" pitchFamily="34" charset="0"/>
              </a:rPr>
              <a:t>BERT</a:t>
            </a:r>
            <a:r>
              <a:rPr lang="en-US" altLang="zh-CN" sz="2000" b="0" i="0" baseline="-25000" dirty="0" err="1">
                <a:solidFill>
                  <a:srgbClr val="222222"/>
                </a:solidFill>
                <a:effectLst/>
                <a:cs typeface="Arial" panose="020B0604020202020204" pitchFamily="34" charset="0"/>
              </a:rPr>
              <a:t>large</a:t>
            </a:r>
            <a:r>
              <a:rPr lang="zh-CN" altLang="en-US" sz="2000" b="0" i="0" dirty="0">
                <a:solidFill>
                  <a:srgbClr val="222222"/>
                </a:solidFill>
                <a:effectLst/>
                <a:cs typeface="Arial" panose="020B0604020202020204" pitchFamily="34" charset="0"/>
              </a:rPr>
              <a:t>有</a:t>
            </a:r>
            <a:r>
              <a:rPr lang="en-US" altLang="zh-CN" sz="2000" b="0" i="0" dirty="0">
                <a:solidFill>
                  <a:srgbClr val="222222"/>
                </a:solidFill>
                <a:effectLst/>
                <a:cs typeface="Arial" panose="020B0604020202020204" pitchFamily="34" charset="0"/>
              </a:rPr>
              <a:t>24</a:t>
            </a:r>
            <a:r>
              <a:rPr lang="zh-CN" altLang="en-US" sz="2000" b="0" i="0" dirty="0">
                <a:solidFill>
                  <a:srgbClr val="222222"/>
                </a:solidFill>
                <a:effectLst/>
                <a:cs typeface="Arial" panose="020B0604020202020204" pitchFamily="34" charset="0"/>
              </a:rPr>
              <a:t>层。同时它们也有很大的前馈神经网络（</a:t>
            </a:r>
            <a:r>
              <a:rPr lang="en-US" altLang="zh-CN" sz="2000" b="0" i="0" dirty="0">
                <a:solidFill>
                  <a:srgbClr val="222222"/>
                </a:solidFill>
                <a:effectLst/>
                <a:cs typeface="Arial" panose="020B0604020202020204" pitchFamily="34" charset="0"/>
              </a:rPr>
              <a:t>768</a:t>
            </a:r>
            <a:r>
              <a:rPr lang="zh-CN" altLang="en-US" sz="2000" b="0" i="0" dirty="0">
                <a:solidFill>
                  <a:srgbClr val="222222"/>
                </a:solidFill>
                <a:effectLst/>
                <a:cs typeface="Arial" panose="020B0604020202020204" pitchFamily="34" charset="0"/>
              </a:rPr>
              <a:t>和</a:t>
            </a:r>
            <a:r>
              <a:rPr lang="en-US" altLang="zh-CN" sz="2000" b="0" i="0" dirty="0">
                <a:solidFill>
                  <a:srgbClr val="222222"/>
                </a:solidFill>
                <a:effectLst/>
                <a:cs typeface="Arial" panose="020B0604020202020204" pitchFamily="34" charset="0"/>
              </a:rPr>
              <a:t>1024</a:t>
            </a:r>
            <a:r>
              <a:rPr lang="zh-CN" altLang="en-US" sz="2000" b="0" i="0" dirty="0">
                <a:solidFill>
                  <a:srgbClr val="222222"/>
                </a:solidFill>
                <a:effectLst/>
                <a:cs typeface="Arial" panose="020B0604020202020204" pitchFamily="34" charset="0"/>
              </a:rPr>
              <a:t>个隐藏层神经元），还有很多</a:t>
            </a:r>
            <a:r>
              <a:rPr lang="en-US" altLang="zh-CN" sz="2000" b="0" i="0" dirty="0">
                <a:solidFill>
                  <a:srgbClr val="222222"/>
                </a:solidFill>
                <a:effectLst/>
                <a:cs typeface="Arial" panose="020B0604020202020204" pitchFamily="34" charset="0"/>
              </a:rPr>
              <a:t>attention heads</a:t>
            </a:r>
            <a:r>
              <a:rPr lang="zh-CN" altLang="en-US" sz="2000" b="0" i="0" dirty="0">
                <a:solidFill>
                  <a:srgbClr val="222222"/>
                </a:solidFill>
                <a:effectLst/>
                <a:cs typeface="Arial" panose="020B0604020202020204" pitchFamily="34" charset="0"/>
              </a:rPr>
              <a:t>（</a:t>
            </a:r>
            <a:r>
              <a:rPr lang="en-US" altLang="zh-CN" sz="2000" b="0" i="0" dirty="0">
                <a:solidFill>
                  <a:srgbClr val="222222"/>
                </a:solidFill>
                <a:effectLst/>
                <a:cs typeface="Arial" panose="020B0604020202020204" pitchFamily="34" charset="0"/>
              </a:rPr>
              <a:t>12-16</a:t>
            </a:r>
            <a:r>
              <a:rPr lang="zh-CN" altLang="en-US" sz="2000" b="0" i="0" dirty="0">
                <a:solidFill>
                  <a:srgbClr val="222222"/>
                </a:solidFill>
                <a:effectLst/>
                <a:cs typeface="Arial" panose="020B0604020202020204" pitchFamily="34" charset="0"/>
              </a:rPr>
              <a:t>个）。这都超过了</a:t>
            </a:r>
            <a:r>
              <a:rPr lang="en-US" altLang="zh-CN" sz="2000" b="0" i="0" dirty="0">
                <a:solidFill>
                  <a:srgbClr val="222222"/>
                </a:solidFill>
                <a:effectLst/>
                <a:cs typeface="Arial" panose="020B0604020202020204" pitchFamily="34" charset="0"/>
              </a:rPr>
              <a:t>Transformer</a:t>
            </a:r>
            <a:r>
              <a:rPr lang="zh-CN" altLang="en-US" sz="2000" b="0" i="0" dirty="0">
                <a:solidFill>
                  <a:srgbClr val="222222"/>
                </a:solidFill>
                <a:effectLst/>
                <a:cs typeface="Arial" panose="020B0604020202020204" pitchFamily="34" charset="0"/>
              </a:rPr>
              <a:t>论文中的参考配置参数（</a:t>
            </a:r>
            <a:r>
              <a:rPr lang="en-US" altLang="zh-CN" sz="2000" b="0" i="0" dirty="0">
                <a:solidFill>
                  <a:srgbClr val="222222"/>
                </a:solidFill>
                <a:effectLst/>
                <a:cs typeface="Arial" panose="020B0604020202020204" pitchFamily="34" charset="0"/>
              </a:rPr>
              <a:t>6</a:t>
            </a:r>
            <a:r>
              <a:rPr lang="zh-CN" altLang="en-US" sz="2000" b="0" i="0" dirty="0">
                <a:solidFill>
                  <a:srgbClr val="222222"/>
                </a:solidFill>
                <a:effectLst/>
                <a:cs typeface="Arial" panose="020B0604020202020204" pitchFamily="34" charset="0"/>
              </a:rPr>
              <a:t>个编码器层，</a:t>
            </a:r>
            <a:r>
              <a:rPr lang="en-US" altLang="zh-CN" sz="2000" b="0" i="0" dirty="0">
                <a:solidFill>
                  <a:srgbClr val="222222"/>
                </a:solidFill>
                <a:effectLst/>
                <a:cs typeface="Arial" panose="020B0604020202020204" pitchFamily="34" charset="0"/>
              </a:rPr>
              <a:t>512</a:t>
            </a:r>
            <a:r>
              <a:rPr lang="zh-CN" altLang="en-US" sz="2000" b="0" i="0" dirty="0">
                <a:solidFill>
                  <a:srgbClr val="222222"/>
                </a:solidFill>
                <a:effectLst/>
                <a:cs typeface="Arial" panose="020B0604020202020204" pitchFamily="34" charset="0"/>
              </a:rPr>
              <a:t>个隐藏层神经元和</a:t>
            </a:r>
            <a:r>
              <a:rPr lang="en-US" altLang="zh-CN" sz="2000" b="0" i="0" dirty="0">
                <a:solidFill>
                  <a:srgbClr val="222222"/>
                </a:solidFill>
                <a:effectLst/>
                <a:cs typeface="Arial" panose="020B0604020202020204" pitchFamily="34" charset="0"/>
              </a:rPr>
              <a:t>8</a:t>
            </a:r>
            <a:r>
              <a:rPr lang="zh-CN" altLang="en-US" sz="2000" b="0" i="0" dirty="0">
                <a:solidFill>
                  <a:srgbClr val="222222"/>
                </a:solidFill>
                <a:effectLst/>
                <a:cs typeface="Arial" panose="020B0604020202020204" pitchFamily="34" charset="0"/>
              </a:rPr>
              <a:t>个注意头）。</a:t>
            </a:r>
            <a:endParaRPr lang="zh-CN" altLang="en-US" sz="2000" dirty="0">
              <a:cs typeface="Arial" panose="020B0604020202020204" pitchFamily="34" charset="0"/>
            </a:endParaRPr>
          </a:p>
        </p:txBody>
      </p:sp>
      <p:grpSp>
        <p:nvGrpSpPr>
          <p:cNvPr id="2" name="组合 1"/>
          <p:cNvGrpSpPr/>
          <p:nvPr/>
        </p:nvGrpSpPr>
        <p:grpSpPr>
          <a:xfrm>
            <a:off x="6239510" y="1714500"/>
            <a:ext cx="5135880" cy="4156075"/>
            <a:chOff x="9826" y="2700"/>
            <a:chExt cx="8088" cy="6545"/>
          </a:xfrm>
        </p:grpSpPr>
        <p:pic>
          <p:nvPicPr>
            <p:cNvPr id="3" name="图片 2" descr="图形用户界面, 图示&#10;&#10;描述已自动生成"/>
            <p:cNvPicPr>
              <a:picLocks noChangeAspect="1"/>
            </p:cNvPicPr>
            <p:nvPr/>
          </p:nvPicPr>
          <p:blipFill rotWithShape="1">
            <a:blip r:embed="rId1">
              <a:extLst>
                <a:ext uri="{28A0092B-C50C-407E-A947-70E740481C1C}">
                  <a14:useLocalDpi xmlns:a14="http://schemas.microsoft.com/office/drawing/2010/main" val="0"/>
                </a:ext>
              </a:extLst>
            </a:blip>
            <a:srcRect l="50813" t="3885" r="21092"/>
            <a:stretch>
              <a:fillRect/>
            </a:stretch>
          </p:blipFill>
          <p:spPr>
            <a:xfrm>
              <a:off x="13364" y="2700"/>
              <a:ext cx="4551" cy="6545"/>
            </a:xfrm>
            <a:prstGeom prst="rect">
              <a:avLst/>
            </a:prstGeom>
          </p:spPr>
        </p:pic>
        <p:pic>
          <p:nvPicPr>
            <p:cNvPr id="7" name="图片 6" descr="图形用户界面, 图示&#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6367" t="29746" r="62967"/>
            <a:stretch>
              <a:fillRect/>
            </a:stretch>
          </p:blipFill>
          <p:spPr>
            <a:xfrm>
              <a:off x="9826" y="4461"/>
              <a:ext cx="3348" cy="4784"/>
            </a:xfrm>
            <a:prstGeom prst="rect">
              <a:avLst/>
            </a:prstGeom>
          </p:spPr>
        </p:pic>
      </p:grpSp>
    </p:spTree>
  </p:cSld>
  <p:clrMapOvr>
    <a:masterClrMapping/>
  </p:clrMapOvr>
  <p:transition advTm="8005"/>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7080420" y="1514588"/>
            <a:ext cx="4075574" cy="5040295"/>
          </a:xfrm>
          <a:prstGeom prst="rect">
            <a:avLst/>
          </a:prstGeom>
        </p:spPr>
      </p:pic>
      <p:sp>
        <p:nvSpPr>
          <p:cNvPr id="9" name="object 9"/>
          <p:cNvSpPr txBox="1"/>
          <p:nvPr/>
        </p:nvSpPr>
        <p:spPr>
          <a:xfrm>
            <a:off x="668655" y="2392680"/>
            <a:ext cx="6259830" cy="3348990"/>
          </a:xfrm>
          <a:prstGeom prst="rect">
            <a:avLst/>
          </a:prstGeom>
        </p:spPr>
        <p:txBody>
          <a:bodyPr vert="horz" wrap="square" lIns="0" tIns="12700" rIns="0" bIns="0" rtlCol="0">
            <a:spAutoFit/>
          </a:bodyPr>
          <a:lstStyle/>
          <a:p>
            <a:pPr marL="12700">
              <a:lnSpc>
                <a:spcPct val="150000"/>
              </a:lnSpc>
              <a:spcBef>
                <a:spcPts val="100"/>
              </a:spcBef>
            </a:pPr>
            <a:r>
              <a:rPr sz="2400" dirty="0">
                <a:cs typeface="Arial" panose="020B0604020202020204" pitchFamily="34" charset="0"/>
              </a:rPr>
              <a:t>方法</a:t>
            </a:r>
            <a:r>
              <a:rPr sz="2400" spc="-5" dirty="0">
                <a:cs typeface="Arial" panose="020B0604020202020204" pitchFamily="34" charset="0"/>
              </a:rPr>
              <a:t>1</a:t>
            </a:r>
            <a:r>
              <a:rPr sz="2400" dirty="0">
                <a:cs typeface="Arial" panose="020B0604020202020204" pitchFamily="34" charset="0"/>
              </a:rPr>
              <a:t>：</a:t>
            </a:r>
            <a:r>
              <a:rPr lang="en-US" altLang="zh-CN" i="0" dirty="0">
                <a:solidFill>
                  <a:srgbClr val="121212"/>
                </a:solidFill>
                <a:effectLst/>
                <a:cs typeface="Arial" panose="020B0604020202020204" pitchFamily="34" charset="0"/>
              </a:rPr>
              <a:t>MLM</a:t>
            </a:r>
            <a:r>
              <a:rPr lang="zh-CN" altLang="en-US" i="0" dirty="0">
                <a:solidFill>
                  <a:srgbClr val="121212"/>
                </a:solidFill>
                <a:effectLst/>
                <a:cs typeface="Arial" panose="020B0604020202020204" pitchFamily="34" charset="0"/>
              </a:rPr>
              <a:t>（</a:t>
            </a:r>
            <a:r>
              <a:rPr lang="en-US" altLang="zh-CN" i="0" dirty="0">
                <a:solidFill>
                  <a:srgbClr val="121212"/>
                </a:solidFill>
                <a:effectLst/>
                <a:cs typeface="Arial" panose="020B0604020202020204" pitchFamily="34" charset="0"/>
              </a:rPr>
              <a:t>Masked Language Modeling</a:t>
            </a:r>
            <a:r>
              <a:rPr lang="zh-CN" altLang="en-US" i="0" dirty="0">
                <a:solidFill>
                  <a:srgbClr val="121212"/>
                </a:solidFill>
                <a:effectLst/>
                <a:cs typeface="Arial" panose="020B0604020202020204" pitchFamily="34" charset="0"/>
              </a:rPr>
              <a:t>）</a:t>
            </a:r>
            <a:endParaRPr lang="en-US" altLang="zh-CN" dirty="0">
              <a:solidFill>
                <a:srgbClr val="121212"/>
              </a:solidFill>
              <a:cs typeface="Arial" panose="020B0604020202020204" pitchFamily="34" charset="0"/>
            </a:endParaRPr>
          </a:p>
          <a:p>
            <a:pPr marL="12700">
              <a:lnSpc>
                <a:spcPct val="150000"/>
              </a:lnSpc>
              <a:spcBef>
                <a:spcPts val="100"/>
              </a:spcBef>
            </a:pPr>
            <a:r>
              <a:rPr lang="zh-CN" altLang="en-US" b="0" i="0" dirty="0">
                <a:solidFill>
                  <a:srgbClr val="121212"/>
                </a:solidFill>
                <a:effectLst/>
                <a:latin typeface="-apple-system"/>
              </a:rPr>
              <a:t>当前词的出现不只是依靠上文或者下文，其实应该是同时依赖于上下文。</a:t>
            </a:r>
            <a:r>
              <a:rPr sz="2400" dirty="0">
                <a:latin typeface="微软雅黑" panose="020B0503020204020204" pitchFamily="34" charset="-122"/>
                <a:cs typeface="微软雅黑" panose="020B0503020204020204" pitchFamily="34" charset="-122"/>
              </a:rPr>
              <a:t>句子中有</a:t>
            </a:r>
            <a:r>
              <a:rPr sz="2400" spc="-5" dirty="0">
                <a:latin typeface="微软雅黑" panose="020B0503020204020204" pitchFamily="34" charset="-122"/>
                <a:cs typeface="微软雅黑" panose="020B0503020204020204" pitchFamily="34" charset="-122"/>
              </a:rPr>
              <a:t>15%</a:t>
            </a:r>
            <a:r>
              <a:rPr sz="2400" dirty="0">
                <a:latin typeface="微软雅黑" panose="020B0503020204020204" pitchFamily="34" charset="-122"/>
                <a:cs typeface="微软雅黑" panose="020B0503020204020204" pitchFamily="34" charset="-122"/>
              </a:rPr>
              <a:t>的词汇被随机m</a:t>
            </a:r>
            <a:r>
              <a:rPr sz="2400" spc="-5" dirty="0">
                <a:latin typeface="微软雅黑" panose="020B0503020204020204" pitchFamily="34" charset="-122"/>
                <a:cs typeface="微软雅黑" panose="020B0503020204020204" pitchFamily="34" charset="-122"/>
              </a:rPr>
              <a:t>ask</a:t>
            </a:r>
            <a:r>
              <a:rPr sz="2400" dirty="0">
                <a:latin typeface="微软雅黑" panose="020B0503020204020204" pitchFamily="34" charset="-122"/>
                <a:cs typeface="微软雅黑" panose="020B0503020204020204" pitchFamily="34" charset="-122"/>
              </a:rPr>
              <a:t>掉</a:t>
            </a:r>
            <a:r>
              <a:rPr lang="zh-CN" altLang="en-US" sz="2400" dirty="0">
                <a:latin typeface="微软雅黑" panose="020B0503020204020204" pitchFamily="34" charset="-122"/>
                <a:cs typeface="微软雅黑" panose="020B0503020204020204" pitchFamily="34" charset="-122"/>
              </a:rPr>
              <a:t>，</a:t>
            </a:r>
            <a:r>
              <a:rPr sz="2400" dirty="0" err="1">
                <a:latin typeface="微软雅黑" panose="020B0503020204020204" pitchFamily="34" charset="-122"/>
                <a:cs typeface="微软雅黑" panose="020B0503020204020204" pitchFamily="34" charset="-122"/>
              </a:rPr>
              <a:t>交给模型去预测被</a:t>
            </a:r>
            <a:r>
              <a:rPr sz="2400" spc="-5" dirty="0" err="1">
                <a:latin typeface="微软雅黑" panose="020B0503020204020204" pitchFamily="34" charset="-122"/>
                <a:cs typeface="微软雅黑" panose="020B0503020204020204" pitchFamily="34" charset="-122"/>
              </a:rPr>
              <a:t>mask</a:t>
            </a:r>
            <a:r>
              <a:rPr sz="2400" dirty="0" err="1">
                <a:latin typeface="微软雅黑" panose="020B0503020204020204" pitchFamily="34" charset="-122"/>
                <a:cs typeface="微软雅黑" panose="020B0503020204020204" pitchFamily="34" charset="-122"/>
              </a:rPr>
              <a:t>的</a:t>
            </a:r>
            <a:r>
              <a:rPr lang="zh-CN" altLang="en-US" sz="2400" dirty="0">
                <a:latin typeface="微软雅黑" panose="020B0503020204020204" pitchFamily="34" charset="-122"/>
                <a:cs typeface="微软雅黑" panose="020B0503020204020204" pitchFamily="34" charset="-122"/>
              </a:rPr>
              <a:t>部分</a:t>
            </a:r>
            <a:r>
              <a:rPr sz="2400" dirty="0" err="1">
                <a:latin typeface="微软雅黑" panose="020B0503020204020204" pitchFamily="34" charset="-122"/>
                <a:cs typeface="微软雅黑" panose="020B0503020204020204" pitchFamily="34" charset="-122"/>
              </a:rPr>
              <a:t>到底是什么</a:t>
            </a:r>
            <a:r>
              <a:rPr lang="zh-CN" altLang="en-US" sz="2400" dirty="0">
                <a:latin typeface="微软雅黑" panose="020B0503020204020204" pitchFamily="34" charset="-122"/>
                <a:cs typeface="微软雅黑" panose="020B0503020204020204" pitchFamily="34" charset="-122"/>
              </a:rPr>
              <a:t>。如果</a:t>
            </a:r>
            <a:r>
              <a:rPr lang="en-US" altLang="zh-CN" sz="2400" spc="-5" dirty="0">
                <a:latin typeface="微软雅黑" panose="020B0503020204020204" pitchFamily="34" charset="-122"/>
                <a:cs typeface="微软雅黑" panose="020B0503020204020204" pitchFamily="34" charset="-122"/>
              </a:rPr>
              <a:t>B</a:t>
            </a:r>
            <a:r>
              <a:rPr lang="en-US" altLang="zh-CN" sz="2400" dirty="0">
                <a:latin typeface="微软雅黑" panose="020B0503020204020204" pitchFamily="34" charset="-122"/>
                <a:cs typeface="微软雅黑" panose="020B0503020204020204" pitchFamily="34" charset="-122"/>
              </a:rPr>
              <a:t>E</a:t>
            </a:r>
            <a:r>
              <a:rPr lang="en-US" altLang="zh-CN" sz="2400" spc="-75" dirty="0">
                <a:latin typeface="微软雅黑" panose="020B0503020204020204" pitchFamily="34" charset="-122"/>
                <a:cs typeface="微软雅黑" panose="020B0503020204020204" pitchFamily="34" charset="-122"/>
              </a:rPr>
              <a:t>R</a:t>
            </a:r>
            <a:r>
              <a:rPr lang="en-US" altLang="zh-CN" sz="2400" spc="-5" dirty="0">
                <a:latin typeface="微软雅黑" panose="020B0503020204020204" pitchFamily="34" charset="-122"/>
                <a:cs typeface="微软雅黑" panose="020B0503020204020204" pitchFamily="34" charset="-122"/>
              </a:rPr>
              <a:t>T</a:t>
            </a:r>
            <a:r>
              <a:rPr lang="zh-CN" altLang="en-US" sz="2400" dirty="0">
                <a:latin typeface="微软雅黑" panose="020B0503020204020204" pitchFamily="34" charset="-122"/>
                <a:cs typeface="微软雅黑" panose="020B0503020204020204" pitchFamily="34" charset="-122"/>
              </a:rPr>
              <a:t>训练的向量好，那分类自然</a:t>
            </a:r>
            <a:r>
              <a:rPr lang="en-US" altLang="zh-CN" sz="2400" spc="-5" dirty="0">
                <a:latin typeface="微软雅黑" panose="020B0503020204020204" pitchFamily="34" charset="-122"/>
                <a:cs typeface="微软雅黑" panose="020B0503020204020204" pitchFamily="34" charset="-122"/>
              </a:rPr>
              <a:t>O</a:t>
            </a:r>
            <a:r>
              <a:rPr lang="en-US" altLang="zh-CN" sz="2400" dirty="0">
                <a:latin typeface="微软雅黑" panose="020B0503020204020204" pitchFamily="34" charset="-122"/>
                <a:cs typeface="微软雅黑" panose="020B0503020204020204" pitchFamily="34" charset="-122"/>
              </a:rPr>
              <a:t>K</a:t>
            </a:r>
            <a:r>
              <a:rPr lang="zh-CN" altLang="en-US" sz="2400" dirty="0">
                <a:latin typeface="微软雅黑" panose="020B0503020204020204" pitchFamily="34" charset="-122"/>
                <a:cs typeface="微软雅黑" panose="020B0503020204020204" pitchFamily="34" charset="-122"/>
              </a:rPr>
              <a:t>。</a:t>
            </a:r>
            <a:endParaRPr lang="zh-CN" altLang="en-US" sz="2400" dirty="0">
              <a:latin typeface="微软雅黑" panose="020B0503020204020204" pitchFamily="34" charset="-122"/>
              <a:cs typeface="微软雅黑" panose="020B0503020204020204" pitchFamily="34" charset="-122"/>
            </a:endParaRPr>
          </a:p>
        </p:txBody>
      </p:sp>
      <p:sp>
        <p:nvSpPr>
          <p:cNvPr id="10" name="Rectangle 2"/>
          <p:cNvSpPr txBox="1">
            <a:spLocks noChangeArrowheads="1"/>
          </p:cNvSpPr>
          <p:nvPr/>
        </p:nvSpPr>
        <p:spPr>
          <a:xfrm>
            <a:off x="668338" y="235898"/>
            <a:ext cx="4944522" cy="677863"/>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BERT</a:t>
            </a:r>
            <a:endParaRPr lang="zh-CN" altLang="en-US" kern="0" dirty="0">
              <a:solidFill>
                <a:schemeClr val="tx1"/>
              </a:solidFill>
            </a:endParaRPr>
          </a:p>
        </p:txBody>
      </p:sp>
      <p:sp>
        <p:nvSpPr>
          <p:cNvPr id="4" name="文本框 3"/>
          <p:cNvSpPr txBox="1"/>
          <p:nvPr/>
        </p:nvSpPr>
        <p:spPr>
          <a:xfrm>
            <a:off x="668338" y="1362630"/>
            <a:ext cx="6096000" cy="581057"/>
          </a:xfrm>
          <a:prstGeom prst="rect">
            <a:avLst/>
          </a:prstGeom>
          <a:noFill/>
        </p:spPr>
        <p:txBody>
          <a:bodyPr wrap="square">
            <a:spAutoFit/>
          </a:bodyPr>
          <a:lstStyle/>
          <a:p>
            <a:pPr marL="12700">
              <a:lnSpc>
                <a:spcPct val="150000"/>
              </a:lnSpc>
              <a:spcBef>
                <a:spcPts val="100"/>
              </a:spcBef>
            </a:pPr>
            <a:r>
              <a:rPr lang="zh-CN" altLang="en-US" sz="2400" b="1" dirty="0">
                <a:latin typeface="微软雅黑" panose="020B0503020204020204" pitchFamily="34" charset="-122"/>
                <a:cs typeface="微软雅黑" panose="020B0503020204020204" pitchFamily="34" charset="-122"/>
              </a:rPr>
              <a:t>如何训练</a:t>
            </a:r>
            <a:r>
              <a:rPr lang="en-US" altLang="zh-CN" sz="2400" b="1" spc="-5" dirty="0">
                <a:latin typeface="微软雅黑" panose="020B0503020204020204" pitchFamily="34" charset="-122"/>
                <a:cs typeface="微软雅黑" panose="020B0503020204020204" pitchFamily="34" charset="-122"/>
              </a:rPr>
              <a:t>B</a:t>
            </a:r>
            <a:r>
              <a:rPr lang="en-US" altLang="zh-CN" sz="2400" b="1" dirty="0">
                <a:latin typeface="微软雅黑" panose="020B0503020204020204" pitchFamily="34" charset="-122"/>
                <a:cs typeface="微软雅黑" panose="020B0503020204020204" pitchFamily="34" charset="-122"/>
              </a:rPr>
              <a:t>E</a:t>
            </a:r>
            <a:r>
              <a:rPr lang="en-US" altLang="zh-CN" sz="2400" b="1" spc="-75" dirty="0">
                <a:latin typeface="微软雅黑" panose="020B0503020204020204" pitchFamily="34" charset="-122"/>
                <a:cs typeface="微软雅黑" panose="020B0503020204020204" pitchFamily="34" charset="-122"/>
              </a:rPr>
              <a:t>R</a:t>
            </a:r>
            <a:r>
              <a:rPr lang="en-US" altLang="zh-CN" sz="2400" b="1" dirty="0">
                <a:latin typeface="微软雅黑" panose="020B0503020204020204" pitchFamily="34" charset="-122"/>
                <a:cs typeface="微软雅黑" panose="020B0503020204020204" pitchFamily="34" charset="-122"/>
              </a:rPr>
              <a:t>T</a:t>
            </a:r>
            <a:endParaRPr lang="en-US" altLang="zh-CN" sz="2400" b="1" dirty="0">
              <a:latin typeface="微软雅黑" panose="020B0503020204020204" pitchFamily="34" charset="-122"/>
              <a:cs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41473" y="1435855"/>
            <a:ext cx="7859063" cy="2133405"/>
          </a:xfrm>
          <a:prstGeom prst="rect">
            <a:avLst/>
          </a:prstGeom>
        </p:spPr>
        <p:txBody>
          <a:bodyPr vert="horz" wrap="square" lIns="0" tIns="12700" rIns="0" bIns="0" rtlCol="0">
            <a:spAutoFit/>
          </a:bodyPr>
          <a:lstStyle/>
          <a:p>
            <a:pPr marL="12700">
              <a:lnSpc>
                <a:spcPct val="100000"/>
              </a:lnSpc>
              <a:spcBef>
                <a:spcPts val="100"/>
              </a:spcBef>
            </a:pPr>
            <a:r>
              <a:rPr sz="2400" b="1" dirty="0" err="1">
                <a:latin typeface="微软雅黑" panose="020B0503020204020204" pitchFamily="34" charset="-122"/>
                <a:cs typeface="微软雅黑" panose="020B0503020204020204" pitchFamily="34" charset="-122"/>
              </a:rPr>
              <a:t>如何训练</a:t>
            </a:r>
            <a:r>
              <a:rPr sz="2400" b="1" spc="-5" dirty="0" err="1">
                <a:latin typeface="微软雅黑" panose="020B0503020204020204" pitchFamily="34" charset="-122"/>
                <a:cs typeface="微软雅黑" panose="020B0503020204020204" pitchFamily="34" charset="-122"/>
              </a:rPr>
              <a:t>B</a:t>
            </a:r>
            <a:r>
              <a:rPr sz="2400" b="1" dirty="0" err="1">
                <a:latin typeface="微软雅黑" panose="020B0503020204020204" pitchFamily="34" charset="-122"/>
                <a:cs typeface="微软雅黑" panose="020B0503020204020204" pitchFamily="34" charset="-122"/>
              </a:rPr>
              <a:t>E</a:t>
            </a:r>
            <a:r>
              <a:rPr sz="2400" b="1" spc="-75" dirty="0" err="1">
                <a:latin typeface="微软雅黑" panose="020B0503020204020204" pitchFamily="34" charset="-122"/>
                <a:cs typeface="微软雅黑" panose="020B0503020204020204" pitchFamily="34" charset="-122"/>
              </a:rPr>
              <a:t>R</a:t>
            </a:r>
            <a:r>
              <a:rPr sz="2400" b="1" dirty="0" err="1">
                <a:latin typeface="微软雅黑" panose="020B0503020204020204" pitchFamily="34" charset="-122"/>
                <a:cs typeface="微软雅黑" panose="020B0503020204020204" pitchFamily="34" charset="-122"/>
              </a:rPr>
              <a:t>T</a:t>
            </a:r>
            <a:endParaRPr lang="en-US" sz="2400" b="1" dirty="0">
              <a:latin typeface="微软雅黑" panose="020B0503020204020204" pitchFamily="34" charset="-122"/>
              <a:cs typeface="微软雅黑" panose="020B0503020204020204" pitchFamily="34" charset="-122"/>
            </a:endParaRPr>
          </a:p>
          <a:p>
            <a:pPr marL="12700">
              <a:lnSpc>
                <a:spcPct val="100000"/>
              </a:lnSpc>
              <a:spcBef>
                <a:spcPts val="100"/>
              </a:spcBef>
            </a:pPr>
            <a:endParaRPr lang="en-US" b="1" dirty="0">
              <a:latin typeface="微软雅黑" panose="020B0503020204020204" pitchFamily="34" charset="-122"/>
              <a:cs typeface="微软雅黑" panose="020B0503020204020204" pitchFamily="34" charset="-122"/>
            </a:endParaRPr>
          </a:p>
          <a:p>
            <a:pPr marL="12700">
              <a:lnSpc>
                <a:spcPct val="150000"/>
              </a:lnSpc>
              <a:spcBef>
                <a:spcPts val="100"/>
              </a:spcBef>
            </a:pPr>
            <a:r>
              <a:rPr sz="2000" dirty="0">
                <a:latin typeface="微软雅黑" panose="020B0503020204020204" pitchFamily="34" charset="-122"/>
                <a:cs typeface="微软雅黑" panose="020B0503020204020204" pitchFamily="34" charset="-122"/>
              </a:rPr>
              <a:t>方法</a:t>
            </a:r>
            <a:r>
              <a:rPr sz="2000" spc="-5" dirty="0">
                <a:latin typeface="微软雅黑" panose="020B0503020204020204" pitchFamily="34" charset="-122"/>
                <a:cs typeface="微软雅黑" panose="020B0503020204020204" pitchFamily="34" charset="-122"/>
              </a:rPr>
              <a:t>2</a:t>
            </a:r>
            <a:r>
              <a:rPr sz="2000" dirty="0">
                <a:latin typeface="微软雅黑" panose="020B0503020204020204" pitchFamily="34" charset="-122"/>
                <a:cs typeface="微软雅黑" panose="020B0503020204020204" pitchFamily="34" charset="-122"/>
              </a:rPr>
              <a:t>：预测两个句子是否应该连在一起</a:t>
            </a:r>
            <a:r>
              <a:rPr lang="zh-CN" altLang="en-US" sz="2000" dirty="0">
                <a:latin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cs typeface="微软雅黑" panose="020B0503020204020204" pitchFamily="34" charset="-122"/>
            </a:endParaRPr>
          </a:p>
          <a:p>
            <a:pPr marL="12700">
              <a:lnSpc>
                <a:spcPct val="150000"/>
              </a:lnSpc>
              <a:spcBef>
                <a:spcPts val="100"/>
              </a:spcBef>
            </a:pPr>
            <a:r>
              <a:rPr sz="2000" spc="-5" dirty="0">
                <a:latin typeface="微软雅黑" panose="020B0503020204020204" pitchFamily="34" charset="-122"/>
                <a:cs typeface="微软雅黑" panose="020B0503020204020204" pitchFamily="34" charset="-122"/>
              </a:rPr>
              <a:t>[</a:t>
            </a:r>
            <a:r>
              <a:rPr lang="en-US" altLang="zh-CN" sz="2000" spc="-5" dirty="0">
                <a:latin typeface="微软雅黑" panose="020B0503020204020204" pitchFamily="34" charset="-122"/>
                <a:cs typeface="微软雅黑" panose="020B0503020204020204" pitchFamily="34" charset="-122"/>
              </a:rPr>
              <a:t>SEP</a:t>
            </a:r>
            <a:r>
              <a:rPr sz="2000" spc="-5" dirty="0">
                <a:latin typeface="微软雅黑" panose="020B0503020204020204" pitchFamily="34" charset="-122"/>
                <a:cs typeface="微软雅黑" panose="020B0503020204020204" pitchFamily="34" charset="-122"/>
              </a:rPr>
              <a:t>]：</a:t>
            </a:r>
            <a:r>
              <a:rPr sz="2000" dirty="0" err="1">
                <a:latin typeface="微软雅黑" panose="020B0503020204020204" pitchFamily="34" charset="-122"/>
                <a:cs typeface="微软雅黑" panose="020B0503020204020204" pitchFamily="34" charset="-122"/>
              </a:rPr>
              <a:t>两个句子之</a:t>
            </a:r>
            <a:r>
              <a:rPr lang="zh-CN" altLang="en-US" sz="2000" dirty="0">
                <a:latin typeface="微软雅黑" panose="020B0503020204020204" pitchFamily="34" charset="-122"/>
                <a:cs typeface="微软雅黑" panose="020B0503020204020204" pitchFamily="34" charset="-122"/>
              </a:rPr>
              <a:t>间</a:t>
            </a:r>
            <a:r>
              <a:rPr sz="2000" dirty="0">
                <a:latin typeface="微软雅黑" panose="020B0503020204020204" pitchFamily="34" charset="-122"/>
                <a:cs typeface="微软雅黑" panose="020B0503020204020204" pitchFamily="34" charset="-122"/>
              </a:rPr>
              <a:t>的</a:t>
            </a:r>
            <a:r>
              <a:rPr lang="zh-CN" altLang="en-US" sz="2000" dirty="0">
                <a:latin typeface="微软雅黑" panose="020B0503020204020204" pitchFamily="34" charset="-122"/>
                <a:cs typeface="微软雅黑" panose="020B0503020204020204" pitchFamily="34" charset="-122"/>
              </a:rPr>
              <a:t>分隔</a:t>
            </a:r>
            <a:r>
              <a:rPr sz="2000" dirty="0">
                <a:latin typeface="微软雅黑" panose="020B0503020204020204" pitchFamily="34" charset="-122"/>
                <a:cs typeface="微软雅黑" panose="020B0503020204020204" pitchFamily="34" charset="-122"/>
              </a:rPr>
              <a:t>符</a:t>
            </a:r>
            <a:r>
              <a:rPr lang="zh-CN" altLang="en-US" sz="2000" spc="-5" dirty="0">
                <a:latin typeface="微软雅黑" panose="020B0503020204020204" pitchFamily="34" charset="-122"/>
                <a:cs typeface="微软雅黑" panose="020B0503020204020204" pitchFamily="34" charset="-122"/>
              </a:rPr>
              <a:t>；</a:t>
            </a:r>
            <a:endParaRPr lang="en-US" altLang="zh-CN" sz="2000" spc="-5" dirty="0">
              <a:latin typeface="微软雅黑" panose="020B0503020204020204" pitchFamily="34" charset="-122"/>
              <a:cs typeface="微软雅黑" panose="020B0503020204020204" pitchFamily="34" charset="-122"/>
            </a:endParaRPr>
          </a:p>
          <a:p>
            <a:pPr marL="12700">
              <a:lnSpc>
                <a:spcPct val="150000"/>
              </a:lnSpc>
              <a:spcBef>
                <a:spcPts val="100"/>
              </a:spcBef>
            </a:pPr>
            <a:r>
              <a:rPr sz="2000" spc="-5" dirty="0">
                <a:latin typeface="微软雅黑" panose="020B0503020204020204" pitchFamily="34" charset="-122"/>
                <a:cs typeface="微软雅黑" panose="020B0503020204020204" pitchFamily="34" charset="-122"/>
              </a:rPr>
              <a:t>[</a:t>
            </a:r>
            <a:r>
              <a:rPr lang="en-US" sz="2000" spc="-5" dirty="0">
                <a:latin typeface="微软雅黑" panose="020B0503020204020204" pitchFamily="34" charset="-122"/>
                <a:cs typeface="微软雅黑" panose="020B0503020204020204" pitchFamily="34" charset="-122"/>
              </a:rPr>
              <a:t>CLS</a:t>
            </a:r>
            <a:r>
              <a:rPr sz="2000" spc="-5" dirty="0">
                <a:latin typeface="微软雅黑" panose="020B0503020204020204" pitchFamily="34" charset="-122"/>
                <a:cs typeface="微软雅黑" panose="020B0503020204020204" pitchFamily="34" charset="-122"/>
              </a:rPr>
              <a:t>]：</a:t>
            </a:r>
            <a:r>
              <a:rPr sz="2000" dirty="0" err="1">
                <a:latin typeface="微软雅黑" panose="020B0503020204020204" pitchFamily="34" charset="-122"/>
                <a:cs typeface="微软雅黑" panose="020B0503020204020204" pitchFamily="34" charset="-122"/>
              </a:rPr>
              <a:t>表示要做分类的向量</a:t>
            </a:r>
            <a:r>
              <a:rPr lang="zh-CN" altLang="en-US" sz="2000" dirty="0">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p:txBody>
      </p:sp>
      <p:grpSp>
        <p:nvGrpSpPr>
          <p:cNvPr id="3" name="组合 2"/>
          <p:cNvGrpSpPr/>
          <p:nvPr/>
        </p:nvGrpSpPr>
        <p:grpSpPr>
          <a:xfrm>
            <a:off x="3932555" y="3728085"/>
            <a:ext cx="7472680" cy="2451100"/>
            <a:chOff x="1174" y="5905"/>
            <a:chExt cx="11768" cy="3860"/>
          </a:xfrm>
        </p:grpSpPr>
        <p:pic>
          <p:nvPicPr>
            <p:cNvPr id="7" name="object 7"/>
            <p:cNvPicPr/>
            <p:nvPr/>
          </p:nvPicPr>
          <p:blipFill>
            <a:blip r:embed="rId1" cstate="print"/>
            <a:stretch>
              <a:fillRect/>
            </a:stretch>
          </p:blipFill>
          <p:spPr>
            <a:xfrm>
              <a:off x="1174" y="6030"/>
              <a:ext cx="6348" cy="3719"/>
            </a:xfrm>
            <a:prstGeom prst="rect">
              <a:avLst/>
            </a:prstGeom>
          </p:spPr>
        </p:pic>
        <p:pic>
          <p:nvPicPr>
            <p:cNvPr id="8" name="object 8"/>
            <p:cNvPicPr/>
            <p:nvPr/>
          </p:nvPicPr>
          <p:blipFill>
            <a:blip r:embed="rId2" cstate="print"/>
            <a:stretch>
              <a:fillRect/>
            </a:stretch>
          </p:blipFill>
          <p:spPr>
            <a:xfrm>
              <a:off x="7522" y="5905"/>
              <a:ext cx="5420" cy="3861"/>
            </a:xfrm>
            <a:prstGeom prst="rect">
              <a:avLst/>
            </a:prstGeom>
          </p:spPr>
        </p:pic>
      </p:grpSp>
      <p:sp>
        <p:nvSpPr>
          <p:cNvPr id="9" name="Rectangle 2"/>
          <p:cNvSpPr txBox="1">
            <a:spLocks noChangeArrowheads="1"/>
          </p:cNvSpPr>
          <p:nvPr/>
        </p:nvSpPr>
        <p:spPr>
          <a:xfrm>
            <a:off x="668338" y="235898"/>
            <a:ext cx="4944522" cy="677863"/>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BERT</a:t>
            </a:r>
            <a:endParaRPr lang="zh-CN" altLang="en-US" kern="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68338" y="235898"/>
            <a:ext cx="494452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BERT</a:t>
            </a:r>
            <a:endParaRPr lang="zh-CN" altLang="en-US" kern="0" dirty="0">
              <a:solidFill>
                <a:schemeClr val="tx1"/>
              </a:solidFill>
            </a:endParaRPr>
          </a:p>
        </p:txBody>
      </p:sp>
      <p:pic>
        <p:nvPicPr>
          <p:cNvPr id="2" name="图片 1"/>
          <p:cNvPicPr>
            <a:picLocks noChangeAspect="1"/>
          </p:cNvPicPr>
          <p:nvPr/>
        </p:nvPicPr>
        <p:blipFill>
          <a:blip r:embed="rId1"/>
          <a:stretch>
            <a:fillRect/>
          </a:stretch>
        </p:blipFill>
        <p:spPr>
          <a:xfrm>
            <a:off x="7441324" y="1795244"/>
            <a:ext cx="4031440" cy="4174633"/>
          </a:xfrm>
          <a:prstGeom prst="rect">
            <a:avLst/>
          </a:prstGeom>
        </p:spPr>
      </p:pic>
      <p:sp>
        <p:nvSpPr>
          <p:cNvPr id="10" name="文本框 9"/>
          <p:cNvSpPr txBox="1"/>
          <p:nvPr/>
        </p:nvSpPr>
        <p:spPr>
          <a:xfrm>
            <a:off x="410117" y="1890975"/>
            <a:ext cx="7031207" cy="4246245"/>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2000" dirty="0">
                <a:cs typeface="Arial" panose="020B0604020202020204" pitchFamily="34" charset="0"/>
              </a:rPr>
              <a:t>分类任务</a:t>
            </a:r>
            <a:endParaRPr lang="en-US" altLang="zh-CN" sz="2000" dirty="0">
              <a:cs typeface="Arial" panose="020B0604020202020204" pitchFamily="34" charset="0"/>
            </a:endParaRPr>
          </a:p>
          <a:p>
            <a:pPr>
              <a:lnSpc>
                <a:spcPct val="150000"/>
              </a:lnSpc>
            </a:pPr>
            <a:r>
              <a:rPr lang="zh-CN" altLang="en-US" sz="2000" dirty="0">
                <a:cs typeface="Arial" panose="020B0604020202020204" pitchFamily="34" charset="0"/>
              </a:rPr>
              <a:t>待分类句子：Datawhale是一个专注于Al领域的开源组织。</a:t>
            </a:r>
            <a:endParaRPr lang="en-US" altLang="zh-CN" sz="2000" dirty="0">
              <a:cs typeface="Arial" panose="020B0604020202020204" pitchFamily="34" charset="0"/>
            </a:endParaRPr>
          </a:p>
          <a:p>
            <a:pPr>
              <a:lnSpc>
                <a:spcPct val="150000"/>
              </a:lnSpc>
            </a:pPr>
            <a:r>
              <a:rPr lang="en-US" altLang="zh-CN" sz="2000" dirty="0">
                <a:cs typeface="Arial" panose="020B0604020202020204" pitchFamily="34" charset="0"/>
              </a:rPr>
              <a:t>BERT</a:t>
            </a:r>
            <a:r>
              <a:rPr lang="zh-CN" altLang="en-US" sz="2000" dirty="0">
                <a:cs typeface="Arial" panose="020B0604020202020204" pitchFamily="34" charset="0"/>
              </a:rPr>
              <a:t>模型输出以下各token的向量：</a:t>
            </a:r>
            <a:endParaRPr lang="zh-CN" altLang="en-US" sz="2000" dirty="0">
              <a:cs typeface="Arial" panose="020B0604020202020204" pitchFamily="34" charset="0"/>
            </a:endParaRPr>
          </a:p>
          <a:p>
            <a:pPr>
              <a:lnSpc>
                <a:spcPct val="150000"/>
              </a:lnSpc>
            </a:pPr>
            <a:r>
              <a:rPr lang="zh-CN" altLang="en-US" sz="2000" dirty="0">
                <a:cs typeface="Arial" panose="020B0604020202020204" pitchFamily="34" charset="0"/>
              </a:rPr>
              <a:t>[CLS]Datawhale 是 一个 专注于 Al领域 的 开源组织[SEP]。</a:t>
            </a:r>
            <a:endParaRPr lang="zh-CN" altLang="en-US" sz="2000" dirty="0">
              <a:cs typeface="Arial" panose="020B0604020202020204" pitchFamily="34" charset="0"/>
            </a:endParaRPr>
          </a:p>
          <a:p>
            <a:pPr>
              <a:lnSpc>
                <a:spcPct val="150000"/>
              </a:lnSpc>
            </a:pPr>
            <a:r>
              <a:rPr lang="zh-CN" altLang="en-US" sz="2000" dirty="0">
                <a:cs typeface="Arial" panose="020B0604020202020204" pitchFamily="34" charset="0"/>
              </a:rPr>
              <a:t>其中[CLS]表示的向量一般可以认为是句向量。</a:t>
            </a:r>
            <a:endParaRPr lang="en-US" altLang="zh-CN" sz="2000" dirty="0">
              <a:cs typeface="Arial" panose="020B0604020202020204" pitchFamily="34" charset="0"/>
            </a:endParaRPr>
          </a:p>
          <a:p>
            <a:pPr>
              <a:lnSpc>
                <a:spcPct val="150000"/>
              </a:lnSpc>
            </a:pPr>
            <a:r>
              <a:rPr lang="zh-CN" altLang="en-US" sz="2000" dirty="0">
                <a:cs typeface="Arial" panose="020B0604020202020204" pitchFamily="34" charset="0"/>
              </a:rPr>
              <a:t>用[CLS]向量对接下游文本分类任务，可得到fine tuning的文本分类模型。</a:t>
            </a:r>
            <a:endParaRPr lang="en-US" altLang="zh-CN" sz="2000" dirty="0">
              <a:cs typeface="Arial" panose="020B0604020202020204" pitchFamily="34" charset="0"/>
            </a:endParaRPr>
          </a:p>
          <a:p>
            <a:pPr marL="342900" indent="-342900">
              <a:lnSpc>
                <a:spcPct val="150000"/>
              </a:lnSpc>
              <a:buFont typeface="Wingdings" panose="05000000000000000000" pitchFamily="2" charset="2"/>
              <a:buChar char="n"/>
            </a:pPr>
            <a:r>
              <a:rPr lang="zh-CN" altLang="en-US" sz="2000" b="0" i="0" dirty="0">
                <a:solidFill>
                  <a:srgbClr val="4D4D4D"/>
                </a:solidFill>
                <a:effectLst/>
                <a:cs typeface="Arial" panose="020B0604020202020204" pitchFamily="34" charset="0"/>
              </a:rPr>
              <a:t>序列标注任务</a:t>
            </a:r>
            <a:endParaRPr lang="en-US" altLang="zh-CN" sz="2000" b="0" i="0" dirty="0">
              <a:solidFill>
                <a:srgbClr val="4D4D4D"/>
              </a:solidFill>
              <a:effectLst/>
              <a:cs typeface="Arial" panose="020B0604020202020204" pitchFamily="34" charset="0"/>
            </a:endParaRPr>
          </a:p>
          <a:p>
            <a:pPr>
              <a:lnSpc>
                <a:spcPct val="150000"/>
              </a:lnSpc>
            </a:pPr>
            <a:r>
              <a:rPr lang="zh-CN" altLang="en-US" sz="2000" b="0" i="0" dirty="0">
                <a:solidFill>
                  <a:srgbClr val="4D4D4D"/>
                </a:solidFill>
                <a:effectLst/>
                <a:cs typeface="Arial" panose="020B0604020202020204" pitchFamily="34" charset="0"/>
              </a:rPr>
              <a:t>为文本中的每一个</a:t>
            </a:r>
            <a:r>
              <a:rPr lang="en-US" altLang="zh-CN" sz="2000" b="0" i="0" dirty="0">
                <a:solidFill>
                  <a:srgbClr val="4D4D4D"/>
                </a:solidFill>
                <a:effectLst/>
                <a:cs typeface="Arial" panose="020B0604020202020204" pitchFamily="34" charset="0"/>
              </a:rPr>
              <a:t>token</a:t>
            </a:r>
            <a:r>
              <a:rPr lang="zh-CN" altLang="en-US" sz="2000" b="0" i="0" dirty="0">
                <a:solidFill>
                  <a:srgbClr val="4D4D4D"/>
                </a:solidFill>
                <a:effectLst/>
                <a:cs typeface="Arial" panose="020B0604020202020204" pitchFamily="34" charset="0"/>
              </a:rPr>
              <a:t>分配一个标签。</a:t>
            </a:r>
            <a:endParaRPr lang="zh-CN" altLang="en-US" sz="2000" dirty="0">
              <a:cs typeface="Arial" panose="020B0604020202020204" pitchFamily="34" charset="0"/>
            </a:endParaRPr>
          </a:p>
        </p:txBody>
      </p:sp>
      <p:sp>
        <p:nvSpPr>
          <p:cNvPr id="5" name="object 4"/>
          <p:cNvSpPr txBox="1">
            <a:spLocks noGrp="1"/>
          </p:cNvSpPr>
          <p:nvPr>
            <p:ph type="title"/>
          </p:nvPr>
        </p:nvSpPr>
        <p:spPr>
          <a:xfrm>
            <a:off x="410117" y="1447264"/>
            <a:ext cx="3300370" cy="443711"/>
          </a:xfrm>
          <a:prstGeom prst="rect">
            <a:avLst/>
          </a:prstGeom>
        </p:spPr>
        <p:txBody>
          <a:bodyPr vert="horz" wrap="square" lIns="0" tIns="12700" rIns="0" bIns="0" rtlCol="0">
            <a:spAutoFit/>
          </a:bodyPr>
          <a:lstStyle/>
          <a:p>
            <a:pPr marL="12700" algn="l">
              <a:lnSpc>
                <a:spcPct val="100000"/>
              </a:lnSpc>
              <a:spcBef>
                <a:spcPts val="100"/>
              </a:spcBef>
            </a:pPr>
            <a:r>
              <a:rPr sz="2800" dirty="0"/>
              <a:t>如何使用</a:t>
            </a:r>
            <a:r>
              <a:rPr sz="2800" spc="-5" dirty="0"/>
              <a:t>B</a:t>
            </a:r>
            <a:r>
              <a:rPr sz="2800" dirty="0"/>
              <a:t>E</a:t>
            </a:r>
            <a:r>
              <a:rPr sz="2800" spc="-75" dirty="0"/>
              <a:t>R</a:t>
            </a:r>
            <a:r>
              <a:rPr sz="2800" dirty="0"/>
              <a:t>T</a:t>
            </a:r>
            <a:endParaRPr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1.jpeg"/>
          <p:cNvPicPr>
            <a:picLocks noChangeAspect="1"/>
          </p:cNvPicPr>
          <p:nvPr/>
        </p:nvPicPr>
        <p:blipFill>
          <a:blip r:embed="rId1" cstate="print"/>
          <a:stretch>
            <a:fillRect/>
          </a:stretch>
        </p:blipFill>
        <p:spPr>
          <a:xfrm>
            <a:off x="4016992" y="2024921"/>
            <a:ext cx="7567817" cy="3857407"/>
          </a:xfrm>
          <a:prstGeom prst="rect">
            <a:avLst/>
          </a:prstGeom>
        </p:spPr>
      </p:pic>
      <p:sp>
        <p:nvSpPr>
          <p:cNvPr id="12" name="文本框 11"/>
          <p:cNvSpPr txBox="1"/>
          <p:nvPr/>
        </p:nvSpPr>
        <p:spPr>
          <a:xfrm>
            <a:off x="668337" y="1916740"/>
            <a:ext cx="3252021" cy="4092575"/>
          </a:xfrm>
          <a:prstGeom prst="rect">
            <a:avLst/>
          </a:prstGeom>
          <a:noFill/>
        </p:spPr>
        <p:txBody>
          <a:bodyPr wrap="square">
            <a:spAutoFit/>
          </a:bodyPr>
          <a:lstStyle/>
          <a:p>
            <a:r>
              <a:rPr lang="zh-CN" altLang="en-US" sz="2000" dirty="0">
                <a:cs typeface="Arial" panose="020B0604020202020204" pitchFamily="34" charset="0"/>
              </a:rPr>
              <a:t>ViT实际上就是</a:t>
            </a:r>
            <a:r>
              <a:rPr lang="en-US" altLang="zh-CN" sz="2000" dirty="0">
                <a:cs typeface="Arial" panose="020B0604020202020204" pitchFamily="34" charset="0"/>
              </a:rPr>
              <a:t>Transformer</a:t>
            </a:r>
            <a:r>
              <a:rPr lang="zh-CN" altLang="en-US" sz="2000" dirty="0">
                <a:cs typeface="Arial" panose="020B0604020202020204" pitchFamily="34" charset="0"/>
              </a:rPr>
              <a:t>的</a:t>
            </a:r>
            <a:r>
              <a:rPr lang="en-US" altLang="zh-CN" sz="2000" dirty="0">
                <a:cs typeface="Arial" panose="020B0604020202020204" pitchFamily="34" charset="0"/>
              </a:rPr>
              <a:t>encoder</a:t>
            </a:r>
            <a:r>
              <a:rPr lang="zh-CN" altLang="en-US" sz="2000" dirty="0">
                <a:cs typeface="Arial" panose="020B0604020202020204" pitchFamily="34" charset="0"/>
              </a:rPr>
              <a:t>网络。</a:t>
            </a:r>
            <a:endParaRPr lang="zh-CN" altLang="en-US" sz="2000" dirty="0">
              <a:cs typeface="Arial" panose="020B0604020202020204" pitchFamily="34" charset="0"/>
            </a:endParaRPr>
          </a:p>
          <a:p>
            <a:r>
              <a:rPr lang="en-US" altLang="zh-CN" sz="2000" i="0" dirty="0">
                <a:solidFill>
                  <a:srgbClr val="121212"/>
                </a:solidFill>
                <a:effectLst/>
                <a:cs typeface="Arial" panose="020B0604020202020204" pitchFamily="34" charset="0"/>
              </a:rPr>
              <a:t>Transformer</a:t>
            </a:r>
            <a:r>
              <a:rPr lang="zh-CN" altLang="en-US" sz="2000" i="0" dirty="0">
                <a:solidFill>
                  <a:srgbClr val="121212"/>
                </a:solidFill>
                <a:effectLst/>
                <a:cs typeface="Arial" panose="020B0604020202020204" pitchFamily="34" charset="0"/>
              </a:rPr>
              <a:t>原本是用来做</a:t>
            </a:r>
            <a:r>
              <a:rPr lang="en-US" altLang="zh-CN" sz="2000" i="0" dirty="0">
                <a:solidFill>
                  <a:srgbClr val="121212"/>
                </a:solidFill>
                <a:effectLst/>
                <a:cs typeface="Arial" panose="020B0604020202020204" pitchFamily="34" charset="0"/>
              </a:rPr>
              <a:t>NLP</a:t>
            </a:r>
            <a:r>
              <a:rPr lang="zh-CN" altLang="en-US" sz="2000" i="0" dirty="0">
                <a:solidFill>
                  <a:srgbClr val="121212"/>
                </a:solidFill>
                <a:effectLst/>
                <a:cs typeface="Arial" panose="020B0604020202020204" pitchFamily="34" charset="0"/>
              </a:rPr>
              <a:t>的工作的，所以</a:t>
            </a:r>
            <a:r>
              <a:rPr lang="en-US" altLang="zh-CN" sz="2000" i="0" dirty="0">
                <a:solidFill>
                  <a:srgbClr val="121212"/>
                </a:solidFill>
                <a:effectLst/>
                <a:cs typeface="Arial" panose="020B0604020202020204" pitchFamily="34" charset="0"/>
              </a:rPr>
              <a:t>ViT</a:t>
            </a:r>
            <a:r>
              <a:rPr lang="zh-CN" altLang="en-US" sz="2000" i="0" dirty="0">
                <a:solidFill>
                  <a:srgbClr val="121212"/>
                </a:solidFill>
                <a:effectLst/>
                <a:cs typeface="Arial" panose="020B0604020202020204" pitchFamily="34" charset="0"/>
              </a:rPr>
              <a:t>的首要任务是将图转换成词的结构。这里采取的方法是如图左下角所示，将图片分割成小块，每个小块就相当于句子里的一个词。这里把每个小块称作</a:t>
            </a:r>
            <a:r>
              <a:rPr lang="en-US" altLang="zh-CN" sz="2000" i="0" dirty="0">
                <a:solidFill>
                  <a:srgbClr val="121212"/>
                </a:solidFill>
                <a:effectLst/>
                <a:cs typeface="Arial" panose="020B0604020202020204" pitchFamily="34" charset="0"/>
              </a:rPr>
              <a:t>Patch</a:t>
            </a:r>
            <a:r>
              <a:rPr lang="zh-CN" altLang="en-US" sz="2000" dirty="0">
                <a:solidFill>
                  <a:srgbClr val="121212"/>
                </a:solidFill>
                <a:cs typeface="Arial" panose="020B0604020202020204" pitchFamily="34" charset="0"/>
              </a:rPr>
              <a:t>。</a:t>
            </a:r>
            <a:r>
              <a:rPr lang="zh-CN" altLang="en-US" sz="2000" i="0" dirty="0">
                <a:solidFill>
                  <a:srgbClr val="121212"/>
                </a:solidFill>
                <a:effectLst/>
                <a:cs typeface="Arial" panose="020B0604020202020204" pitchFamily="34" charset="0"/>
              </a:rPr>
              <a:t>而</a:t>
            </a:r>
            <a:r>
              <a:rPr lang="en-US" altLang="zh-CN" sz="2000" i="0" dirty="0">
                <a:solidFill>
                  <a:srgbClr val="121212"/>
                </a:solidFill>
                <a:effectLst/>
                <a:cs typeface="Arial" panose="020B0604020202020204" pitchFamily="34" charset="0"/>
              </a:rPr>
              <a:t>Patch Embedding</a:t>
            </a:r>
            <a:r>
              <a:rPr lang="zh-CN" altLang="en-US" sz="2000" i="0" dirty="0">
                <a:solidFill>
                  <a:srgbClr val="121212"/>
                </a:solidFill>
                <a:effectLst/>
                <a:cs typeface="Arial" panose="020B0604020202020204" pitchFamily="34" charset="0"/>
              </a:rPr>
              <a:t>就是把每个</a:t>
            </a:r>
            <a:r>
              <a:rPr lang="en-US" altLang="zh-CN" sz="2000" i="0" dirty="0">
                <a:solidFill>
                  <a:srgbClr val="121212"/>
                </a:solidFill>
                <a:effectLst/>
                <a:cs typeface="Arial" panose="020B0604020202020204" pitchFamily="34" charset="0"/>
              </a:rPr>
              <a:t>Patch</a:t>
            </a:r>
            <a:r>
              <a:rPr lang="zh-CN" altLang="en-US" sz="2000" i="0" dirty="0">
                <a:solidFill>
                  <a:srgbClr val="121212"/>
                </a:solidFill>
                <a:effectLst/>
                <a:cs typeface="Arial" panose="020B0604020202020204" pitchFamily="34" charset="0"/>
              </a:rPr>
              <a:t>经过一个全连接网络压缩成一定维度的向量。</a:t>
            </a:r>
            <a:endParaRPr lang="zh-CN" altLang="en-US" sz="2000" dirty="0">
              <a:cs typeface="Arial" panose="020B0604020202020204" pitchFamily="34" charset="0"/>
            </a:endParaRPr>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Vision Transformer</a:t>
            </a:r>
            <a:endParaRPr lang="zh-CN" altLang="en-US" dirty="0">
              <a:solidFill>
                <a:schemeClr val="tx1"/>
              </a:solidFill>
            </a:endParaRPr>
          </a:p>
        </p:txBody>
      </p:sp>
    </p:spTree>
  </p:cSld>
  <p:clrMapOvr>
    <a:masterClrMapping/>
  </p:clrMapOvr>
  <p:transition advTm="800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8338" y="1473264"/>
            <a:ext cx="5083920" cy="461665"/>
          </a:xfrm>
          <a:prstGeom prst="rect">
            <a:avLst/>
          </a:prstGeom>
          <a:noFill/>
        </p:spPr>
        <p:txBody>
          <a:bodyPr wrap="square">
            <a:spAutoFit/>
          </a:bodyPr>
          <a:lstStyle/>
          <a:p>
            <a:pPr algn="l"/>
            <a:r>
              <a:rPr lang="zh-CN" altLang="en-US" b="1" i="0" dirty="0">
                <a:solidFill>
                  <a:srgbClr val="121212"/>
                </a:solidFill>
                <a:effectLst/>
                <a:latin typeface="-apple-system"/>
              </a:rPr>
              <a:t>加入位置信息的原因</a:t>
            </a:r>
            <a:endParaRPr lang="en-US" altLang="zh-CN" b="0" i="0" dirty="0">
              <a:solidFill>
                <a:srgbClr val="1A1A1A"/>
              </a:solidFill>
              <a:effectLst/>
              <a:latin typeface="-apple-system"/>
            </a:endParaRPr>
          </a:p>
        </p:txBody>
      </p:sp>
      <p:sp>
        <p:nvSpPr>
          <p:cNvPr id="8" name="文本框 7"/>
          <p:cNvSpPr txBox="1"/>
          <p:nvPr/>
        </p:nvSpPr>
        <p:spPr>
          <a:xfrm>
            <a:off x="3790153" y="1473264"/>
            <a:ext cx="7899159" cy="1568450"/>
          </a:xfrm>
          <a:prstGeom prst="rect">
            <a:avLst/>
          </a:prstGeom>
          <a:noFill/>
        </p:spPr>
        <p:txBody>
          <a:bodyPr wrap="square">
            <a:spAutoFit/>
          </a:bodyPr>
          <a:lstStyle/>
          <a:p>
            <a:r>
              <a:rPr lang="zh-CN" altLang="en-US" b="0" i="0" dirty="0">
                <a:solidFill>
                  <a:srgbClr val="121212"/>
                </a:solidFill>
                <a:effectLst/>
                <a:latin typeface="-apple-system"/>
              </a:rPr>
              <a:t>如下图所示，将左图的</a:t>
            </a:r>
            <a:r>
              <a:rPr lang="en-US" altLang="zh-CN" b="0" i="0" dirty="0">
                <a:solidFill>
                  <a:srgbClr val="121212"/>
                </a:solidFill>
                <a:effectLst/>
                <a:latin typeface="-apple-system"/>
              </a:rPr>
              <a:t>patch</a:t>
            </a:r>
            <a:r>
              <a:rPr lang="zh-CN" altLang="en-US" b="0" i="0" dirty="0">
                <a:solidFill>
                  <a:srgbClr val="121212"/>
                </a:solidFill>
                <a:effectLst/>
                <a:latin typeface="-apple-system"/>
              </a:rPr>
              <a:t>打乱，则两个图是不同的。但对于</a:t>
            </a:r>
            <a:r>
              <a:rPr lang="en-US" altLang="zh-CN" b="0" i="0" dirty="0">
                <a:solidFill>
                  <a:srgbClr val="121212"/>
                </a:solidFill>
                <a:effectLst/>
                <a:cs typeface="Arial" panose="020B0604020202020204" pitchFamily="34" charset="0"/>
              </a:rPr>
              <a:t>Transformer</a:t>
            </a:r>
            <a:r>
              <a:rPr lang="zh-CN" altLang="en-US" b="0" i="0" dirty="0">
                <a:solidFill>
                  <a:srgbClr val="121212"/>
                </a:solidFill>
                <a:effectLst/>
                <a:latin typeface="-apple-system"/>
              </a:rPr>
              <a:t>的最后一层来说会得到相同的特征</a:t>
            </a:r>
            <a:r>
              <a:rPr lang="zh-CN" altLang="en-US" dirty="0">
                <a:solidFill>
                  <a:srgbClr val="121212"/>
                </a:solidFill>
                <a:latin typeface="-apple-system"/>
              </a:rPr>
              <a:t>（</a:t>
            </a:r>
            <a:r>
              <a:rPr lang="zh-CN" altLang="en-US" b="0" i="0" dirty="0">
                <a:solidFill>
                  <a:srgbClr val="121212"/>
                </a:solidFill>
                <a:effectLst/>
                <a:latin typeface="-apple-system"/>
              </a:rPr>
              <a:t>认为是一个图</a:t>
            </a:r>
            <a:r>
              <a:rPr lang="zh-CN" altLang="en-US" dirty="0">
                <a:solidFill>
                  <a:srgbClr val="121212"/>
                </a:solidFill>
                <a:latin typeface="-apple-system"/>
              </a:rPr>
              <a:t>）。</a:t>
            </a:r>
            <a:r>
              <a:rPr lang="zh-CN" altLang="en-US" b="0" i="0" dirty="0">
                <a:solidFill>
                  <a:srgbClr val="121212"/>
                </a:solidFill>
                <a:effectLst/>
                <a:latin typeface="-apple-system"/>
              </a:rPr>
              <a:t>为了让其能够识别是两个图，加入位置信息，使两个图不一样。</a:t>
            </a:r>
            <a:endParaRPr lang="zh-CN" altLang="en-US" dirty="0"/>
          </a:p>
        </p:txBody>
      </p:sp>
      <p:sp>
        <p:nvSpPr>
          <p:cNvPr id="9"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Vision Transformer</a:t>
            </a:r>
            <a:endParaRPr lang="zh-CN" altLang="en-US" dirty="0">
              <a:solidFill>
                <a:schemeClr val="tx1"/>
              </a:solidFill>
            </a:endParaRPr>
          </a:p>
        </p:txBody>
      </p:sp>
      <p:graphicFrame>
        <p:nvGraphicFramePr>
          <p:cNvPr id="2" name="对象 1"/>
          <p:cNvGraphicFramePr/>
          <p:nvPr/>
        </p:nvGraphicFramePr>
        <p:xfrm>
          <a:off x="1558925" y="3086735"/>
          <a:ext cx="9093835" cy="3590290"/>
        </p:xfrm>
        <a:graphic>
          <a:graphicData uri="http://schemas.openxmlformats.org/presentationml/2006/ole">
            <mc:AlternateContent xmlns:mc="http://schemas.openxmlformats.org/markup-compatibility/2006">
              <mc:Choice xmlns:v="urn:schemas-microsoft-com:vml" Requires="v">
                <p:oleObj spid="_x0000_s4" name="" r:id="rId1" imgW="9086850" imgH="3587750" progId="Paint.Picture">
                  <p:embed/>
                </p:oleObj>
              </mc:Choice>
              <mc:Fallback>
                <p:oleObj name="" r:id="rId1" imgW="9086850" imgH="3587750" progId="Paint.Picture">
                  <p:embed/>
                  <p:pic>
                    <p:nvPicPr>
                      <p:cNvPr id="0" name="图片 3"/>
                      <p:cNvPicPr/>
                      <p:nvPr/>
                    </p:nvPicPr>
                    <p:blipFill>
                      <a:blip r:embed="rId2"/>
                      <a:stretch>
                        <a:fillRect/>
                      </a:stretch>
                    </p:blipFill>
                    <p:spPr>
                      <a:xfrm>
                        <a:off x="1558925" y="3086735"/>
                        <a:ext cx="9093835" cy="3590290"/>
                      </a:xfrm>
                      <a:prstGeom prst="rect">
                        <a:avLst/>
                      </a:prstGeom>
                    </p:spPr>
                  </p:pic>
                </p:oleObj>
              </mc:Fallback>
            </mc:AlternateContent>
          </a:graphicData>
        </a:graphic>
      </p:graphicFrame>
    </p:spTree>
  </p:cSld>
  <p:clrMapOvr>
    <a:masterClrMapping/>
  </p:clrMapOvr>
  <p:transition advTm="800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52704" y="1419376"/>
            <a:ext cx="6510953" cy="461665"/>
          </a:xfrm>
          <a:prstGeom prst="rect">
            <a:avLst/>
          </a:prstGeom>
          <a:noFill/>
        </p:spPr>
        <p:txBody>
          <a:bodyPr wrap="square" rtlCol="0">
            <a:spAutoFit/>
          </a:bodyPr>
          <a:lstStyle/>
          <a:p>
            <a:pPr algn="l"/>
            <a:r>
              <a:rPr lang="zh-CN" altLang="en-US" b="1" i="0" dirty="0">
                <a:solidFill>
                  <a:srgbClr val="121212"/>
                </a:solidFill>
                <a:effectLst/>
                <a:latin typeface="-apple-system"/>
              </a:rPr>
              <a:t>位置编码方法对准确率的影响</a:t>
            </a:r>
            <a:endParaRPr lang="zh-CN" altLang="en-US" b="1" dirty="0"/>
          </a:p>
        </p:txBody>
      </p:sp>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Vision Transformer</a:t>
            </a:r>
            <a:endParaRPr lang="zh-CN" altLang="en-US" dirty="0">
              <a:solidFill>
                <a:schemeClr val="tx1"/>
              </a:solidFill>
            </a:endParaRPr>
          </a:p>
        </p:txBody>
      </p:sp>
      <p:pic>
        <p:nvPicPr>
          <p:cNvPr id="2" name="图片 1"/>
          <p:cNvPicPr>
            <a:picLocks noChangeAspect="1"/>
          </p:cNvPicPr>
          <p:nvPr/>
        </p:nvPicPr>
        <p:blipFill rotWithShape="1">
          <a:blip r:embed="rId1"/>
          <a:srcRect b="22193"/>
          <a:stretch>
            <a:fillRect/>
          </a:stretch>
        </p:blipFill>
        <p:spPr>
          <a:xfrm>
            <a:off x="652704" y="2020514"/>
            <a:ext cx="11069053" cy="2816972"/>
          </a:xfrm>
          <a:prstGeom prst="rect">
            <a:avLst/>
          </a:prstGeom>
        </p:spPr>
      </p:pic>
      <p:sp>
        <p:nvSpPr>
          <p:cNvPr id="7" name="文本框 6"/>
          <p:cNvSpPr txBox="1"/>
          <p:nvPr/>
        </p:nvSpPr>
        <p:spPr>
          <a:xfrm>
            <a:off x="668338" y="4933691"/>
            <a:ext cx="10829979" cy="16884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dirty="0"/>
              <a:t>2D（分别计算行和列的编码，然后求和）的效果还不如1D的。</a:t>
            </a:r>
            <a:endParaRPr lang="en-US" altLang="zh-CN" dirty="0"/>
          </a:p>
          <a:p>
            <a:pPr marL="342900" indent="-342900">
              <a:lnSpc>
                <a:spcPct val="150000"/>
              </a:lnSpc>
              <a:buFont typeface="Arial" panose="020B0604020202020204" pitchFamily="34" charset="0"/>
              <a:buChar char="•"/>
            </a:pPr>
            <a:r>
              <a:rPr lang="zh-CN" altLang="en-US" dirty="0"/>
              <a:t>每一层都加独立或共享的位置编码也没啥大用。</a:t>
            </a:r>
            <a:endParaRPr lang="zh-CN" altLang="en-US" dirty="0"/>
          </a:p>
          <a:p>
            <a:pPr marL="342900" indent="-342900">
              <a:lnSpc>
                <a:spcPct val="150000"/>
              </a:lnSpc>
              <a:buFont typeface="Arial" panose="020B0604020202020204" pitchFamily="34" charset="0"/>
              <a:buChar char="•"/>
            </a:pPr>
            <a:r>
              <a:rPr lang="zh-CN" altLang="en-US" dirty="0"/>
              <a:t>结论：</a:t>
            </a:r>
            <a:r>
              <a:rPr lang="zh-CN" altLang="en-US" i="0" dirty="0">
                <a:solidFill>
                  <a:srgbClr val="121212"/>
                </a:solidFill>
                <a:effectLst/>
                <a:latin typeface="-apple-system"/>
              </a:rPr>
              <a:t>位置编码信息</a:t>
            </a:r>
            <a:r>
              <a:rPr lang="zh-CN" altLang="en-US" dirty="0"/>
              <a:t>有用，但是怎么编码影响不大，干脆用简单的得了。</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对角圆角矩形 6"/>
          <p:cNvSpPr/>
          <p:nvPr/>
        </p:nvSpPr>
        <p:spPr>
          <a:xfrm>
            <a:off x="2090959" y="2042178"/>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大模型概述</a:t>
            </a:r>
            <a:endParaRPr lang="zh-CN" altLang="en-US" dirty="0">
              <a:solidFill>
                <a:schemeClr val="tx1"/>
              </a:solidFill>
            </a:endParaRPr>
          </a:p>
        </p:txBody>
      </p:sp>
      <p:sp>
        <p:nvSpPr>
          <p:cNvPr id="2" name="TextBox 6"/>
          <p:cNvSpPr txBox="1">
            <a:spLocks noChangeArrowheads="1"/>
          </p:cNvSpPr>
          <p:nvPr/>
        </p:nvSpPr>
        <p:spPr bwMode="auto">
          <a:xfrm>
            <a:off x="2675322" y="2073708"/>
            <a:ext cx="588304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01     </a:t>
            </a:r>
            <a:r>
              <a:rPr lang="zh-CN" altLang="en-US" sz="3600" dirty="0">
                <a:solidFill>
                  <a:schemeClr val="bg1"/>
                </a:solidFill>
                <a:latin typeface="Impact" panose="020B0806030902050204" pitchFamily="34" charset="0"/>
                <a:ea typeface="微软雅黑" panose="020B0503020204020204" pitchFamily="34" charset="-122"/>
              </a:rPr>
              <a:t>大模型概述</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 name="TextBox 10"/>
          <p:cNvSpPr txBox="1">
            <a:spLocks noChangeArrowheads="1"/>
          </p:cNvSpPr>
          <p:nvPr/>
        </p:nvSpPr>
        <p:spPr bwMode="auto">
          <a:xfrm>
            <a:off x="2675322" y="2875002"/>
            <a:ext cx="62409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经典大模型</a:t>
            </a:r>
            <a:endParaRPr lang="zh-CN" altLang="en-US" sz="3600" dirty="0">
              <a:latin typeface="+mj-ea"/>
              <a:ea typeface="+mj-ea"/>
            </a:endParaRP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8338" y="1525816"/>
            <a:ext cx="5083920" cy="461665"/>
          </a:xfrm>
          <a:prstGeom prst="rect">
            <a:avLst/>
          </a:prstGeom>
          <a:noFill/>
        </p:spPr>
        <p:txBody>
          <a:bodyPr wrap="square">
            <a:spAutoFit/>
          </a:bodyPr>
          <a:lstStyle/>
          <a:p>
            <a:pPr algn="l"/>
            <a:r>
              <a:rPr lang="zh-CN" altLang="en-US" b="1" i="0" dirty="0">
                <a:solidFill>
                  <a:srgbClr val="1A1A1A"/>
                </a:solidFill>
                <a:effectLst/>
                <a:latin typeface="-apple-system"/>
              </a:rPr>
              <a:t>模型思路</a:t>
            </a:r>
            <a:endParaRPr lang="en-US" altLang="zh-CN" b="0" i="0" dirty="0">
              <a:solidFill>
                <a:srgbClr val="1A1A1A"/>
              </a:solidFill>
              <a:effectLst/>
              <a:latin typeface="-apple-system"/>
            </a:endParaRPr>
          </a:p>
        </p:txBody>
      </p:sp>
      <p:sp>
        <p:nvSpPr>
          <p:cNvPr id="9"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Vision Transformer</a:t>
            </a:r>
            <a:endParaRPr lang="zh-CN" altLang="en-US" dirty="0">
              <a:solidFill>
                <a:schemeClr val="tx1"/>
              </a:solidFill>
            </a:endParaRPr>
          </a:p>
        </p:txBody>
      </p:sp>
      <p:sp>
        <p:nvSpPr>
          <p:cNvPr id="10" name="文本框 9"/>
          <p:cNvSpPr txBox="1"/>
          <p:nvPr/>
        </p:nvSpPr>
        <p:spPr>
          <a:xfrm>
            <a:off x="668338" y="2238904"/>
            <a:ext cx="7309014" cy="2796407"/>
          </a:xfrm>
          <a:prstGeom prst="rect">
            <a:avLst/>
          </a:prstGeom>
          <a:noFill/>
        </p:spPr>
        <p:txBody>
          <a:bodyPr wrap="square">
            <a:spAutoFit/>
          </a:bodyPr>
          <a:lstStyle/>
          <a:p>
            <a:pPr marL="457200" indent="-457200">
              <a:lnSpc>
                <a:spcPct val="150000"/>
              </a:lnSpc>
              <a:buFont typeface="+mj-lt"/>
              <a:buAutoNum type="arabicPeriod"/>
            </a:pPr>
            <a:r>
              <a:rPr lang="zh-CN" altLang="en-US" dirty="0"/>
              <a:t>图片切分为patch（如</a:t>
            </a:r>
            <a:r>
              <a:rPr lang="fr-FR" altLang="zh-CN" sz="2400" dirty="0">
                <a:solidFill>
                  <a:srgbClr val="333333"/>
                </a:solidFill>
                <a:effectLst/>
                <a:latin typeface="Open Sans" panose="020B0606030504020204" pitchFamily="34" charset="0"/>
                <a:ea typeface="Open Sans" panose="020B0606030504020204" pitchFamily="34" charset="0"/>
              </a:rPr>
              <a:t>16x16</a:t>
            </a:r>
            <a:r>
              <a:rPr lang="zh-CN" altLang="en-US" dirty="0"/>
              <a:t>）；</a:t>
            </a:r>
            <a:endParaRPr lang="zh-CN" altLang="en-US" dirty="0"/>
          </a:p>
          <a:p>
            <a:pPr marL="457200" indent="-457200">
              <a:lnSpc>
                <a:spcPct val="150000"/>
              </a:lnSpc>
              <a:buFont typeface="+mj-lt"/>
              <a:buAutoNum type="arabicPeriod"/>
            </a:pPr>
            <a:r>
              <a:rPr lang="zh-CN" altLang="en-US" dirty="0"/>
              <a:t>patch转化为tokens embedding；</a:t>
            </a:r>
            <a:endParaRPr lang="zh-CN" altLang="en-US" dirty="0"/>
          </a:p>
          <a:p>
            <a:pPr marL="457200" indent="-457200">
              <a:lnSpc>
                <a:spcPct val="150000"/>
              </a:lnSpc>
              <a:buFont typeface="+mj-lt"/>
              <a:buAutoNum type="arabicPeriod"/>
            </a:pPr>
            <a:r>
              <a:rPr lang="zh-CN" altLang="en-US" dirty="0"/>
              <a:t>位置embedding和tokens embedding相加；</a:t>
            </a:r>
            <a:endParaRPr lang="zh-CN" altLang="en-US" dirty="0"/>
          </a:p>
          <a:p>
            <a:pPr marL="457200" indent="-457200">
              <a:lnSpc>
                <a:spcPct val="150000"/>
              </a:lnSpc>
              <a:buFont typeface="+mj-lt"/>
              <a:buAutoNum type="arabicPeriod"/>
            </a:pPr>
            <a:r>
              <a:rPr lang="zh-CN" altLang="en-US" dirty="0"/>
              <a:t>输入到</a:t>
            </a:r>
            <a:r>
              <a:rPr lang="en-US" altLang="zh-CN" dirty="0"/>
              <a:t>Transformer</a:t>
            </a:r>
            <a:r>
              <a:rPr lang="zh-CN" altLang="en-US" dirty="0"/>
              <a:t>编码器模型；</a:t>
            </a:r>
            <a:endParaRPr lang="zh-CN" altLang="en-US" dirty="0"/>
          </a:p>
          <a:p>
            <a:pPr marL="457200" indent="-457200">
              <a:lnSpc>
                <a:spcPct val="150000"/>
              </a:lnSpc>
              <a:buFont typeface="+mj-lt"/>
              <a:buAutoNum type="arabicPeriod"/>
            </a:pPr>
            <a:r>
              <a:rPr lang="zh-CN" altLang="en-US" dirty="0"/>
              <a:t>CLS输出做多分类任务。</a:t>
            </a:r>
            <a:endParaRPr lang="zh-CN" altLang="en-US" dirty="0"/>
          </a:p>
        </p:txBody>
      </p:sp>
    </p:spTree>
  </p:cSld>
  <p:clrMapOvr>
    <a:masterClrMapping/>
  </p:clrMapOvr>
  <p:transition advTm="8005"/>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8338" y="1473264"/>
            <a:ext cx="1758506" cy="461665"/>
          </a:xfrm>
          <a:prstGeom prst="rect">
            <a:avLst/>
          </a:prstGeom>
          <a:noFill/>
        </p:spPr>
        <p:txBody>
          <a:bodyPr wrap="square">
            <a:spAutoFit/>
          </a:bodyPr>
          <a:lstStyle/>
          <a:p>
            <a:pPr algn="l"/>
            <a:r>
              <a:rPr lang="zh-CN" altLang="en-US" b="1" i="0" dirty="0">
                <a:solidFill>
                  <a:srgbClr val="1A1A1A"/>
                </a:solidFill>
                <a:effectLst/>
                <a:latin typeface="-apple-system"/>
              </a:rPr>
              <a:t>数据集介绍</a:t>
            </a:r>
            <a:endParaRPr lang="en-US" altLang="zh-CN" b="0" i="0" dirty="0">
              <a:solidFill>
                <a:srgbClr val="1A1A1A"/>
              </a:solidFill>
              <a:effectLst/>
              <a:latin typeface="-apple-system"/>
            </a:endParaRPr>
          </a:p>
        </p:txBody>
      </p:sp>
      <p:sp>
        <p:nvSpPr>
          <p:cNvPr id="8" name="文本框 7"/>
          <p:cNvSpPr txBox="1"/>
          <p:nvPr/>
        </p:nvSpPr>
        <p:spPr>
          <a:xfrm>
            <a:off x="4995545" y="1473200"/>
            <a:ext cx="6840220" cy="3322955"/>
          </a:xfrm>
          <a:prstGeom prst="rect">
            <a:avLst/>
          </a:prstGeom>
          <a:noFill/>
        </p:spPr>
        <p:txBody>
          <a:bodyPr wrap="square">
            <a:spAutoFit/>
          </a:bodyPr>
          <a:lstStyle/>
          <a:p>
            <a:pPr algn="l">
              <a:lnSpc>
                <a:spcPct val="150000"/>
              </a:lnSpc>
            </a:pPr>
            <a:r>
              <a:rPr lang="zh-CN" altLang="en-US" sz="2000" b="0" i="0" dirty="0">
                <a:solidFill>
                  <a:srgbClr val="121212"/>
                </a:solidFill>
                <a:effectLst/>
                <a:cs typeface="Arial" panose="020B0604020202020204" pitchFamily="34" charset="0"/>
              </a:rPr>
              <a:t>在</a:t>
            </a:r>
            <a:r>
              <a:rPr lang="en-US" altLang="zh-CN" sz="2000" b="0" i="0" dirty="0">
                <a:solidFill>
                  <a:srgbClr val="121212"/>
                </a:solidFill>
                <a:effectLst/>
                <a:cs typeface="Arial" panose="020B0604020202020204" pitchFamily="34" charset="0"/>
              </a:rPr>
              <a:t>ImageNet(small)</a:t>
            </a:r>
            <a:r>
              <a:rPr lang="zh-CN" altLang="en-US" sz="2000" b="0" i="0" dirty="0">
                <a:solidFill>
                  <a:srgbClr val="121212"/>
                </a:solidFill>
                <a:effectLst/>
                <a:cs typeface="Arial" panose="020B0604020202020204" pitchFamily="34" charset="0"/>
              </a:rPr>
              <a:t>上预训练，</a:t>
            </a:r>
            <a:r>
              <a:rPr lang="en-US" altLang="zh-CN" sz="2000" b="0" i="0" dirty="0">
                <a:solidFill>
                  <a:srgbClr val="121212"/>
                </a:solidFill>
                <a:effectLst/>
                <a:cs typeface="Arial" panose="020B0604020202020204" pitchFamily="34" charset="0"/>
              </a:rPr>
              <a:t>ViT</a:t>
            </a:r>
            <a:r>
              <a:rPr lang="zh-CN" altLang="en-US" sz="2000" b="0" i="0" dirty="0">
                <a:solidFill>
                  <a:srgbClr val="121212"/>
                </a:solidFill>
                <a:effectLst/>
                <a:cs typeface="Arial" panose="020B0604020202020204" pitchFamily="34" charset="0"/>
              </a:rPr>
              <a:t>的效果低于</a:t>
            </a:r>
            <a:r>
              <a:rPr lang="en-US" altLang="zh-CN" sz="2000" b="0" i="0" dirty="0">
                <a:solidFill>
                  <a:srgbClr val="121212"/>
                </a:solidFill>
                <a:effectLst/>
                <a:cs typeface="Arial" panose="020B0604020202020204" pitchFamily="34" charset="0"/>
              </a:rPr>
              <a:t>Resnet</a:t>
            </a:r>
            <a:r>
              <a:rPr lang="zh-CN" altLang="en-US" sz="2000" b="0" i="0" dirty="0">
                <a:solidFill>
                  <a:srgbClr val="121212"/>
                </a:solidFill>
                <a:effectLst/>
                <a:cs typeface="Arial" panose="020B0604020202020204" pitchFamily="34" charset="0"/>
              </a:rPr>
              <a:t>。</a:t>
            </a:r>
            <a:endParaRPr lang="zh-CN" altLang="en-US" sz="2000" b="0" i="0" dirty="0">
              <a:solidFill>
                <a:srgbClr val="121212"/>
              </a:solidFill>
              <a:effectLst/>
              <a:cs typeface="Arial" panose="020B0604020202020204" pitchFamily="34" charset="0"/>
            </a:endParaRPr>
          </a:p>
          <a:p>
            <a:pPr algn="l">
              <a:lnSpc>
                <a:spcPct val="150000"/>
              </a:lnSpc>
            </a:pPr>
            <a:r>
              <a:rPr lang="zh-CN" altLang="en-US" sz="2000" b="0" i="0" dirty="0">
                <a:solidFill>
                  <a:srgbClr val="121212"/>
                </a:solidFill>
                <a:effectLst/>
                <a:cs typeface="Arial" panose="020B0604020202020204" pitchFamily="34" charset="0"/>
              </a:rPr>
              <a:t>在</a:t>
            </a:r>
            <a:r>
              <a:rPr lang="en-US" altLang="zh-CN" sz="2000" b="0" i="0" dirty="0">
                <a:solidFill>
                  <a:srgbClr val="121212"/>
                </a:solidFill>
                <a:effectLst/>
                <a:cs typeface="Arial" panose="020B0604020202020204" pitchFamily="34" charset="0"/>
              </a:rPr>
              <a:t>ImageNet-21K(medium)</a:t>
            </a:r>
            <a:r>
              <a:rPr lang="zh-CN" altLang="en-US" sz="2000" b="0" i="0" dirty="0">
                <a:solidFill>
                  <a:srgbClr val="121212"/>
                </a:solidFill>
                <a:effectLst/>
                <a:cs typeface="Arial" panose="020B0604020202020204" pitchFamily="34" charset="0"/>
              </a:rPr>
              <a:t>上预训练，</a:t>
            </a:r>
            <a:r>
              <a:rPr lang="en-US" altLang="zh-CN" sz="2000" b="0" i="0" dirty="0">
                <a:solidFill>
                  <a:srgbClr val="121212"/>
                </a:solidFill>
                <a:effectLst/>
                <a:cs typeface="Arial" panose="020B0604020202020204" pitchFamily="34" charset="0"/>
              </a:rPr>
              <a:t>ViT</a:t>
            </a:r>
            <a:r>
              <a:rPr lang="zh-CN" altLang="en-US" sz="2000" b="0" i="0" dirty="0">
                <a:solidFill>
                  <a:srgbClr val="121212"/>
                </a:solidFill>
                <a:effectLst/>
                <a:cs typeface="Arial" panose="020B0604020202020204" pitchFamily="34" charset="0"/>
              </a:rPr>
              <a:t>的效果接近</a:t>
            </a:r>
            <a:r>
              <a:rPr lang="en-US" altLang="zh-CN" sz="2000" b="0" i="0" dirty="0">
                <a:solidFill>
                  <a:srgbClr val="121212"/>
                </a:solidFill>
                <a:effectLst/>
                <a:cs typeface="Arial" panose="020B0604020202020204" pitchFamily="34" charset="0"/>
              </a:rPr>
              <a:t>Resnet</a:t>
            </a:r>
            <a:r>
              <a:rPr lang="zh-CN" altLang="en-US" sz="2000" b="0" i="0" dirty="0">
                <a:solidFill>
                  <a:srgbClr val="121212"/>
                </a:solidFill>
                <a:effectLst/>
                <a:cs typeface="Arial" panose="020B0604020202020204" pitchFamily="34" charset="0"/>
              </a:rPr>
              <a:t>。</a:t>
            </a:r>
            <a:endParaRPr lang="zh-CN" altLang="en-US" sz="2000" b="0" i="0" dirty="0">
              <a:solidFill>
                <a:srgbClr val="121212"/>
              </a:solidFill>
              <a:effectLst/>
              <a:cs typeface="Arial" panose="020B0604020202020204" pitchFamily="34" charset="0"/>
            </a:endParaRPr>
          </a:p>
          <a:p>
            <a:pPr algn="l">
              <a:lnSpc>
                <a:spcPct val="150000"/>
              </a:lnSpc>
            </a:pPr>
            <a:r>
              <a:rPr lang="zh-CN" altLang="en-US" sz="2000" b="0" i="0" dirty="0">
                <a:solidFill>
                  <a:srgbClr val="121212"/>
                </a:solidFill>
                <a:effectLst/>
                <a:cs typeface="Arial" panose="020B0604020202020204" pitchFamily="34" charset="0"/>
              </a:rPr>
              <a:t>在</a:t>
            </a:r>
            <a:r>
              <a:rPr lang="en-US" altLang="zh-CN" sz="2000" b="0" i="0" dirty="0">
                <a:solidFill>
                  <a:srgbClr val="121212"/>
                </a:solidFill>
                <a:effectLst/>
                <a:cs typeface="Arial" panose="020B0604020202020204" pitchFamily="34" charset="0"/>
              </a:rPr>
              <a:t>JFT(large)</a:t>
            </a:r>
            <a:r>
              <a:rPr lang="zh-CN" altLang="en-US" sz="2000" b="0" i="0" dirty="0">
                <a:solidFill>
                  <a:srgbClr val="121212"/>
                </a:solidFill>
                <a:effectLst/>
                <a:cs typeface="Arial" panose="020B0604020202020204" pitchFamily="34" charset="0"/>
              </a:rPr>
              <a:t>上预训练，</a:t>
            </a:r>
            <a:r>
              <a:rPr lang="en-US" altLang="zh-CN" sz="2000" b="0" i="0" dirty="0">
                <a:solidFill>
                  <a:srgbClr val="121212"/>
                </a:solidFill>
                <a:effectLst/>
                <a:cs typeface="Arial" panose="020B0604020202020204" pitchFamily="34" charset="0"/>
              </a:rPr>
              <a:t>ViT</a:t>
            </a:r>
            <a:r>
              <a:rPr lang="zh-CN" altLang="en-US" sz="2000" b="0" i="0" dirty="0">
                <a:solidFill>
                  <a:srgbClr val="121212"/>
                </a:solidFill>
                <a:effectLst/>
                <a:cs typeface="Arial" panose="020B0604020202020204" pitchFamily="34" charset="0"/>
              </a:rPr>
              <a:t>的效果优于</a:t>
            </a:r>
            <a:r>
              <a:rPr lang="en-US" altLang="zh-CN" sz="2000" b="0" i="0" dirty="0">
                <a:solidFill>
                  <a:srgbClr val="121212"/>
                </a:solidFill>
                <a:effectLst/>
                <a:cs typeface="Arial" panose="020B0604020202020204" pitchFamily="34" charset="0"/>
              </a:rPr>
              <a:t>Resnet</a:t>
            </a:r>
            <a:r>
              <a:rPr lang="zh-CN" altLang="en-US" sz="2000" b="0" i="0" dirty="0">
                <a:solidFill>
                  <a:srgbClr val="121212"/>
                </a:solidFill>
                <a:effectLst/>
                <a:cs typeface="Arial" panose="020B0604020202020204" pitchFamily="34" charset="0"/>
              </a:rPr>
              <a:t>。</a:t>
            </a:r>
            <a:endParaRPr lang="zh-CN" altLang="en-US" sz="2000" b="0" i="0" dirty="0">
              <a:solidFill>
                <a:srgbClr val="121212"/>
              </a:solidFill>
              <a:effectLst/>
              <a:cs typeface="Arial" panose="020B0604020202020204" pitchFamily="34" charset="0"/>
            </a:endParaRPr>
          </a:p>
          <a:p>
            <a:pPr>
              <a:lnSpc>
                <a:spcPct val="150000"/>
              </a:lnSpc>
            </a:pPr>
            <a:r>
              <a:rPr lang="zh-CN" altLang="en-US" sz="2000" dirty="0">
                <a:sym typeface="+mn-ea"/>
              </a:rPr>
              <a:t>CNN（如ResNet）之前是图像分类的最佳解决方案。</a:t>
            </a:r>
            <a:endParaRPr lang="zh-CN" altLang="en-US" sz="2000" dirty="0"/>
          </a:p>
          <a:p>
            <a:pPr>
              <a:lnSpc>
                <a:spcPct val="150000"/>
              </a:lnSpc>
            </a:pPr>
            <a:r>
              <a:rPr lang="zh-CN" altLang="en-US" sz="2000" dirty="0">
                <a:sym typeface="+mn-ea"/>
              </a:rPr>
              <a:t>如果预训练的数据集足够大（至少一亿张图像），则Vision Transformer（ViT）将小幅度击败CNN。</a:t>
            </a:r>
            <a:endParaRPr lang="zh-CN" altLang="en-US" sz="2000" b="0" i="0" dirty="0">
              <a:solidFill>
                <a:srgbClr val="121212"/>
              </a:solidFill>
              <a:effectLst/>
              <a:cs typeface="Arial" panose="020B0604020202020204" pitchFamily="34" charset="0"/>
            </a:endParaRPr>
          </a:p>
        </p:txBody>
      </p:sp>
      <p:pic>
        <p:nvPicPr>
          <p:cNvPr id="3" name="图片 2"/>
          <p:cNvPicPr>
            <a:picLocks noChangeAspect="1"/>
          </p:cNvPicPr>
          <p:nvPr/>
        </p:nvPicPr>
        <p:blipFill>
          <a:blip r:embed="rId1"/>
          <a:stretch>
            <a:fillRect/>
          </a:stretch>
        </p:blipFill>
        <p:spPr>
          <a:xfrm>
            <a:off x="668338" y="2135729"/>
            <a:ext cx="4327101" cy="1781747"/>
          </a:xfrm>
          <a:prstGeom prst="rect">
            <a:avLst/>
          </a:prstGeom>
        </p:spPr>
      </p:pic>
      <p:sp>
        <p:nvSpPr>
          <p:cNvPr id="9"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Vision Transformer</a:t>
            </a:r>
            <a:endParaRPr lang="zh-CN" altLang="en-US" dirty="0">
              <a:solidFill>
                <a:schemeClr val="tx1"/>
              </a:solidFill>
            </a:endParaRPr>
          </a:p>
        </p:txBody>
      </p:sp>
    </p:spTree>
  </p:cSld>
  <p:clrMapOvr>
    <a:masterClrMapping/>
  </p:clrMapOvr>
  <p:transition advTm="8005"/>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sz="3600" b="1" i="0" dirty="0">
                <a:solidFill>
                  <a:schemeClr val="tx1"/>
                </a:solidFill>
                <a:effectLst/>
                <a:highlight>
                  <a:srgbClr val="FFFFFF"/>
                </a:highlight>
                <a:latin typeface="Arial" panose="020B0604020202020204" pitchFamily="34" charset="0"/>
                <a:cs typeface="Arial" panose="020B0604020202020204" pitchFamily="34" charset="0"/>
              </a:rPr>
              <a:t>Swin Transformer</a:t>
            </a:r>
            <a:endParaRPr lang="en-US" altLang="zh-CN" sz="3600" b="1" i="0" dirty="0">
              <a:solidFill>
                <a:schemeClr val="tx1"/>
              </a:solidFill>
              <a:effectLst/>
              <a:highlight>
                <a:srgbClr val="FFFFFF"/>
              </a:highlight>
              <a:latin typeface="Arial" panose="020B0604020202020204" pitchFamily="34" charset="0"/>
              <a:cs typeface="Arial" panose="020B0604020202020204" pitchFamily="34" charset="0"/>
            </a:endParaRPr>
          </a:p>
        </p:txBody>
      </p:sp>
      <p:sp>
        <p:nvSpPr>
          <p:cNvPr id="3" name="文本框 2"/>
          <p:cNvSpPr txBox="1"/>
          <p:nvPr/>
        </p:nvSpPr>
        <p:spPr>
          <a:xfrm>
            <a:off x="668972" y="2409015"/>
            <a:ext cx="10943166" cy="3120983"/>
          </a:xfrm>
          <a:prstGeom prst="rect">
            <a:avLst/>
          </a:prstGeom>
          <a:noFill/>
        </p:spPr>
        <p:txBody>
          <a:bodyPr wrap="square">
            <a:spAutoFit/>
          </a:bodyPr>
          <a:lstStyle/>
          <a:p>
            <a:pPr marL="0" indent="0">
              <a:buNone/>
            </a:pPr>
            <a:r>
              <a:rPr lang="en-US" altLang="zh-CN" sz="2000" b="1" dirty="0" err="1">
                <a:cs typeface="Arial" panose="020B0604020202020204" pitchFamily="34" charset="0"/>
              </a:rPr>
              <a:t>ViT</a:t>
            </a:r>
            <a:r>
              <a:rPr lang="zh-CN" altLang="en-US" sz="2000" b="1" dirty="0">
                <a:cs typeface="Arial" panose="020B0604020202020204" pitchFamily="34" charset="0"/>
              </a:rPr>
              <a:t>的缺点</a:t>
            </a:r>
            <a:endParaRPr lang="zh-CN" altLang="en-US" sz="2000" b="1" dirty="0">
              <a:cs typeface="Arial" panose="020B0604020202020204" pitchFamily="34" charset="0"/>
            </a:endParaRPr>
          </a:p>
          <a:p>
            <a:pPr marL="342900" indent="-342900">
              <a:lnSpc>
                <a:spcPct val="150000"/>
              </a:lnSpc>
              <a:buFont typeface="Arial" panose="020B0604020202020204" pitchFamily="34" charset="0"/>
              <a:buChar char="•"/>
            </a:pPr>
            <a:r>
              <a:rPr lang="zh-CN" altLang="en-US" sz="2000" dirty="0">
                <a:ea typeface="+mj-ea"/>
                <a:cs typeface="Arial" panose="020B0604020202020204" pitchFamily="34" charset="0"/>
              </a:rPr>
              <a:t>缺少对局部信息的处理能力：</a:t>
            </a:r>
            <a:r>
              <a:rPr lang="en-US" altLang="zh-CN" sz="2000" dirty="0" err="1">
                <a:ea typeface="+mj-ea"/>
                <a:cs typeface="Arial" panose="020B0604020202020204" pitchFamily="34" charset="0"/>
              </a:rPr>
              <a:t>ViT</a:t>
            </a:r>
            <a:r>
              <a:rPr lang="zh-CN" altLang="en-US" sz="2000" dirty="0">
                <a:ea typeface="+mj-ea"/>
                <a:cs typeface="Arial" panose="020B0604020202020204" pitchFamily="34" charset="0"/>
              </a:rPr>
              <a:t>模型在处理局部信息方面相对较弱，可能导致对局部细节的理解不足。</a:t>
            </a:r>
            <a:endParaRPr lang="zh-CN" altLang="en-US" sz="2000" dirty="0">
              <a:ea typeface="+mj-ea"/>
              <a:cs typeface="Arial" panose="020B0604020202020204" pitchFamily="34" charset="0"/>
            </a:endParaRPr>
          </a:p>
          <a:p>
            <a:pPr marL="342900" indent="-342900">
              <a:lnSpc>
                <a:spcPct val="150000"/>
              </a:lnSpc>
              <a:buFont typeface="Arial" panose="020B0604020202020204" pitchFamily="34" charset="0"/>
              <a:buChar char="•"/>
            </a:pPr>
            <a:r>
              <a:rPr lang="zh-CN" altLang="en-US" sz="2000" dirty="0">
                <a:ea typeface="+mj-ea"/>
                <a:cs typeface="Arial" panose="020B0604020202020204" pitchFamily="34" charset="0"/>
              </a:rPr>
              <a:t>高计算成本：由于</a:t>
            </a:r>
            <a:r>
              <a:rPr lang="en-US" altLang="zh-CN" sz="2000" dirty="0" err="1">
                <a:ea typeface="+mj-ea"/>
                <a:cs typeface="Arial" panose="020B0604020202020204" pitchFamily="34" charset="0"/>
              </a:rPr>
              <a:t>ViT</a:t>
            </a:r>
            <a:r>
              <a:rPr lang="zh-CN" altLang="en-US" sz="2000" dirty="0">
                <a:ea typeface="+mj-ea"/>
                <a:cs typeface="Arial" panose="020B0604020202020204" pitchFamily="34" charset="0"/>
              </a:rPr>
              <a:t>模型需要对输入图像进行分块和拼接，因此会导致计算成本较高，需要大量的计算资源。</a:t>
            </a:r>
            <a:endParaRPr lang="en-US" altLang="zh-CN" sz="2000" dirty="0">
              <a:ea typeface="+mj-ea"/>
              <a:cs typeface="Arial" panose="020B0604020202020204" pitchFamily="34" charset="0"/>
            </a:endParaRPr>
          </a:p>
          <a:p>
            <a:pPr>
              <a:lnSpc>
                <a:spcPct val="150000"/>
              </a:lnSpc>
            </a:pPr>
            <a:r>
              <a:rPr lang="zh-CN" altLang="en-US" sz="2000" dirty="0">
                <a:solidFill>
                  <a:srgbClr val="202327"/>
                </a:solidFill>
                <a:highlight>
                  <a:srgbClr val="FFFFFF"/>
                </a:highlight>
                <a:cs typeface="Arial" panose="020B0604020202020204" pitchFamily="34" charset="0"/>
              </a:rPr>
              <a:t>因此，</a:t>
            </a:r>
            <a:r>
              <a:rPr lang="en-US" altLang="zh-CN" sz="2000" dirty="0">
                <a:solidFill>
                  <a:srgbClr val="202327"/>
                </a:solidFill>
                <a:highlight>
                  <a:srgbClr val="FFFFFF"/>
                </a:highlight>
                <a:cs typeface="Arial" panose="020B0604020202020204" pitchFamily="34" charset="0"/>
              </a:rPr>
              <a:t> Swin Transformer</a:t>
            </a:r>
            <a:r>
              <a:rPr lang="zh-CN" altLang="en-US" sz="2000" dirty="0">
                <a:solidFill>
                  <a:srgbClr val="202327"/>
                </a:solidFill>
                <a:highlight>
                  <a:srgbClr val="FFFFFF"/>
                </a:highlight>
                <a:cs typeface="Arial" panose="020B0604020202020204" pitchFamily="34" charset="0"/>
              </a:rPr>
              <a:t>引入了窗口注意力机制（窗口内部注意力替代全局注意力），提升了计算的效率和性能，特别适用于高分辨率图像和分割任务。</a:t>
            </a:r>
            <a:endParaRPr lang="zh-CN" altLang="en-US" sz="2000" dirty="0">
              <a:solidFill>
                <a:srgbClr val="202327"/>
              </a:solidFill>
              <a:highlight>
                <a:srgbClr val="FFFFFF"/>
              </a:highlight>
              <a:cs typeface="Arial" panose="020B0604020202020204" pitchFamily="34" charset="0"/>
            </a:endParaRPr>
          </a:p>
        </p:txBody>
      </p:sp>
      <p:sp>
        <p:nvSpPr>
          <p:cNvPr id="5" name="文本框 4"/>
          <p:cNvSpPr txBox="1"/>
          <p:nvPr/>
        </p:nvSpPr>
        <p:spPr>
          <a:xfrm>
            <a:off x="668337" y="1474785"/>
            <a:ext cx="7529731" cy="460375"/>
          </a:xfrm>
          <a:prstGeom prst="rect">
            <a:avLst/>
          </a:prstGeom>
          <a:noFill/>
        </p:spPr>
        <p:txBody>
          <a:bodyPr wrap="square">
            <a:spAutoFit/>
          </a:bodyPr>
          <a:lstStyle/>
          <a:p>
            <a:pPr algn="l"/>
            <a:r>
              <a:rPr lang="en-US" altLang="zh-CN" sz="2400" b="1" i="0" dirty="0">
                <a:solidFill>
                  <a:srgbClr val="202327"/>
                </a:solidFill>
                <a:effectLst/>
                <a:highlight>
                  <a:srgbClr val="FFFFFF"/>
                </a:highlight>
                <a:cs typeface="Arial" panose="020B0604020202020204" pitchFamily="34" charset="0"/>
              </a:rPr>
              <a:t>Swin Transformer(Shifted Window Transformer)</a:t>
            </a:r>
            <a:endParaRPr lang="en-US" altLang="zh-CN" sz="2400" b="1" i="0" dirty="0">
              <a:solidFill>
                <a:srgbClr val="202327"/>
              </a:solidFill>
              <a:effectLst/>
              <a:highlight>
                <a:srgbClr val="FFFFFF"/>
              </a:highlight>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b="1" i="0" dirty="0">
                <a:solidFill>
                  <a:schemeClr val="tx1"/>
                </a:solidFill>
                <a:effectLst/>
                <a:highlight>
                  <a:srgbClr val="FFFFFF"/>
                </a:highlight>
                <a:latin typeface="Arial" panose="020B0604020202020204" pitchFamily="34" charset="0"/>
                <a:cs typeface="Arial" panose="020B0604020202020204" pitchFamily="34" charset="0"/>
              </a:rPr>
              <a:t>DETR</a:t>
            </a:r>
            <a:endParaRPr lang="zh-CN" altLang="en-US" dirty="0">
              <a:solidFill>
                <a:schemeClr val="tx1"/>
              </a:solidFill>
              <a:latin typeface="Arial" panose="020B0604020202020204" pitchFamily="34" charset="0"/>
              <a:cs typeface="Arial" panose="020B0604020202020204" pitchFamily="34" charset="0"/>
            </a:endParaRPr>
          </a:p>
        </p:txBody>
      </p:sp>
      <p:sp>
        <p:nvSpPr>
          <p:cNvPr id="3" name="文本框 2"/>
          <p:cNvSpPr txBox="1"/>
          <p:nvPr/>
        </p:nvSpPr>
        <p:spPr>
          <a:xfrm>
            <a:off x="668338" y="2198122"/>
            <a:ext cx="9986962" cy="2963545"/>
          </a:xfrm>
          <a:prstGeom prst="rect">
            <a:avLst/>
          </a:prstGeom>
          <a:noFill/>
        </p:spPr>
        <p:txBody>
          <a:bodyPr wrap="square">
            <a:spAutoFit/>
          </a:bodyPr>
          <a:lstStyle/>
          <a:p>
            <a:pPr marL="800100" lvl="1" indent="-342900" algn="l">
              <a:lnSpc>
                <a:spcPts val="3200"/>
              </a:lnSpc>
              <a:buFont typeface="Arial" panose="020B0604020202020204" pitchFamily="34" charset="0"/>
              <a:buChar char="•"/>
            </a:pPr>
            <a:r>
              <a:rPr lang="en-US" altLang="zh-CN" b="0" i="0" dirty="0">
                <a:solidFill>
                  <a:srgbClr val="202327"/>
                </a:solidFill>
                <a:effectLst/>
                <a:highlight>
                  <a:srgbClr val="FFFFFF"/>
                </a:highlight>
                <a:cs typeface="Arial" panose="020B0604020202020204" pitchFamily="34" charset="0"/>
              </a:rPr>
              <a:t>DETR</a:t>
            </a:r>
            <a:r>
              <a:rPr lang="zh-CN" altLang="en-US" b="0" i="0" dirty="0">
                <a:solidFill>
                  <a:srgbClr val="202327"/>
                </a:solidFill>
                <a:effectLst/>
                <a:highlight>
                  <a:srgbClr val="FFFFFF"/>
                </a:highlight>
                <a:cs typeface="Arial" panose="020B0604020202020204" pitchFamily="34" charset="0"/>
              </a:rPr>
              <a:t>是</a:t>
            </a:r>
            <a:r>
              <a:rPr lang="en-US" altLang="zh-CN" b="0" i="0" dirty="0">
                <a:solidFill>
                  <a:srgbClr val="202327"/>
                </a:solidFill>
                <a:effectLst/>
                <a:highlight>
                  <a:srgbClr val="FFFFFF"/>
                </a:highlight>
                <a:cs typeface="Arial" panose="020B0604020202020204" pitchFamily="34" charset="0"/>
              </a:rPr>
              <a:t>Facebook AI</a:t>
            </a:r>
            <a:r>
              <a:rPr lang="zh-CN" altLang="en-US" b="0" i="0" dirty="0">
                <a:solidFill>
                  <a:srgbClr val="202327"/>
                </a:solidFill>
                <a:effectLst/>
                <a:highlight>
                  <a:srgbClr val="FFFFFF"/>
                </a:highlight>
                <a:cs typeface="Arial" panose="020B0604020202020204" pitchFamily="34" charset="0"/>
              </a:rPr>
              <a:t>提出的一个开创性的工作，它将</a:t>
            </a:r>
            <a:r>
              <a:rPr lang="en-US" altLang="zh-CN" b="0" i="0" dirty="0">
                <a:solidFill>
                  <a:srgbClr val="202327"/>
                </a:solidFill>
                <a:effectLst/>
                <a:highlight>
                  <a:srgbClr val="FFFFFF"/>
                </a:highlight>
                <a:cs typeface="Arial" panose="020B0604020202020204" pitchFamily="34" charset="0"/>
              </a:rPr>
              <a:t>Transformer</a:t>
            </a:r>
            <a:r>
              <a:rPr lang="zh-CN" altLang="en-US" b="0" i="0" dirty="0">
                <a:solidFill>
                  <a:srgbClr val="202327"/>
                </a:solidFill>
                <a:effectLst/>
                <a:highlight>
                  <a:srgbClr val="FFFFFF"/>
                </a:highlight>
                <a:cs typeface="Arial" panose="020B0604020202020204" pitchFamily="34" charset="0"/>
              </a:rPr>
              <a:t>架构应用到了目标检测任务中。</a:t>
            </a:r>
            <a:endParaRPr lang="zh-CN" altLang="en-US" b="0" i="0" dirty="0">
              <a:solidFill>
                <a:srgbClr val="202327"/>
              </a:solidFill>
              <a:effectLst/>
              <a:highlight>
                <a:srgbClr val="FFFFFF"/>
              </a:highlight>
              <a:cs typeface="Arial" panose="020B0604020202020204" pitchFamily="34" charset="0"/>
            </a:endParaRPr>
          </a:p>
          <a:p>
            <a:pPr marL="800100" lvl="1" indent="-342900" algn="l">
              <a:lnSpc>
                <a:spcPts val="3200"/>
              </a:lnSpc>
              <a:buFont typeface="Arial" panose="020B0604020202020204" pitchFamily="34" charset="0"/>
              <a:buChar char="•"/>
            </a:pPr>
            <a:r>
              <a:rPr lang="en-US" altLang="zh-CN" b="0" i="0" dirty="0">
                <a:solidFill>
                  <a:srgbClr val="333333"/>
                </a:solidFill>
                <a:effectLst/>
                <a:cs typeface="Arial" panose="020B0604020202020204" pitchFamily="34" charset="0"/>
              </a:rPr>
              <a:t>DETR</a:t>
            </a:r>
            <a:r>
              <a:rPr lang="zh-CN" altLang="en-US" b="0" i="0" dirty="0">
                <a:solidFill>
                  <a:srgbClr val="333333"/>
                </a:solidFill>
                <a:effectLst/>
                <a:cs typeface="Arial" panose="020B0604020202020204" pitchFamily="34" charset="0"/>
              </a:rPr>
              <a:t>摒弃了传统目标检测模型（如</a:t>
            </a:r>
            <a:r>
              <a:rPr lang="en-US" altLang="zh-CN" b="0" i="0" dirty="0">
                <a:solidFill>
                  <a:srgbClr val="333333"/>
                </a:solidFill>
                <a:effectLst/>
                <a:cs typeface="Arial" panose="020B0604020202020204" pitchFamily="34" charset="0"/>
              </a:rPr>
              <a:t>YOLO</a:t>
            </a:r>
            <a:r>
              <a:rPr lang="zh-CN" altLang="en-US" b="0" i="0" dirty="0">
                <a:solidFill>
                  <a:srgbClr val="333333"/>
                </a:solidFill>
                <a:effectLst/>
                <a:cs typeface="Arial" panose="020B0604020202020204" pitchFamily="34" charset="0"/>
              </a:rPr>
              <a:t>、</a:t>
            </a:r>
            <a:r>
              <a:rPr lang="en-US" altLang="zh-CN" b="0" i="0" dirty="0">
                <a:solidFill>
                  <a:srgbClr val="333333"/>
                </a:solidFill>
                <a:effectLst/>
                <a:cs typeface="Arial" panose="020B0604020202020204" pitchFamily="34" charset="0"/>
              </a:rPr>
              <a:t>Faster R-CNN</a:t>
            </a:r>
            <a:r>
              <a:rPr lang="zh-CN" altLang="en-US" b="0" i="0" dirty="0">
                <a:solidFill>
                  <a:srgbClr val="333333"/>
                </a:solidFill>
                <a:effectLst/>
                <a:cs typeface="Arial" panose="020B0604020202020204" pitchFamily="34" charset="0"/>
              </a:rPr>
              <a:t>）依赖的</a:t>
            </a:r>
            <a:r>
              <a:rPr lang="en-US" altLang="zh-CN" b="0" i="0" dirty="0">
                <a:solidFill>
                  <a:srgbClr val="333333"/>
                </a:solidFill>
                <a:effectLst/>
                <a:cs typeface="Arial" panose="020B0604020202020204" pitchFamily="34" charset="0"/>
              </a:rPr>
              <a:t>NMS</a:t>
            </a:r>
            <a:r>
              <a:rPr lang="zh-CN" altLang="en-US" b="0" i="0" dirty="0">
                <a:solidFill>
                  <a:srgbClr val="333333"/>
                </a:solidFill>
                <a:effectLst/>
                <a:cs typeface="Arial" panose="020B0604020202020204" pitchFamily="34" charset="0"/>
              </a:rPr>
              <a:t>（非极大值抑制）后处理步骤，直接通过</a:t>
            </a:r>
            <a:r>
              <a:rPr lang="en-US" altLang="zh-CN" b="0" i="0" dirty="0">
                <a:solidFill>
                  <a:srgbClr val="333333"/>
                </a:solidFill>
                <a:effectLst/>
                <a:cs typeface="Arial" panose="020B0604020202020204" pitchFamily="34" charset="0"/>
              </a:rPr>
              <a:t>Transformer</a:t>
            </a:r>
            <a:r>
              <a:rPr lang="zh-CN" altLang="en-US" b="0" i="0" dirty="0">
                <a:solidFill>
                  <a:srgbClr val="333333"/>
                </a:solidFill>
                <a:effectLst/>
                <a:cs typeface="Arial" panose="020B0604020202020204" pitchFamily="34" charset="0"/>
              </a:rPr>
              <a:t>的注意力机制生成预测框，减少冗余计算和超参数依赖。</a:t>
            </a:r>
            <a:endParaRPr lang="en-US" altLang="zh-CN" b="0" i="0" dirty="0">
              <a:solidFill>
                <a:srgbClr val="333333"/>
              </a:solidFill>
              <a:effectLst/>
              <a:cs typeface="Arial" panose="020B0604020202020204" pitchFamily="34" charset="0"/>
            </a:endParaRPr>
          </a:p>
          <a:p>
            <a:pPr marL="800100" lvl="1" indent="-342900" algn="l">
              <a:lnSpc>
                <a:spcPts val="3200"/>
              </a:lnSpc>
              <a:buFont typeface="Arial" panose="020B0604020202020204" pitchFamily="34" charset="0"/>
              <a:buChar char="•"/>
            </a:pPr>
            <a:r>
              <a:rPr lang="zh-CN" altLang="en-US" b="0" i="0" dirty="0">
                <a:solidFill>
                  <a:srgbClr val="202327"/>
                </a:solidFill>
                <a:effectLst/>
                <a:highlight>
                  <a:srgbClr val="FFFFFF"/>
                </a:highlight>
                <a:cs typeface="Arial" panose="020B0604020202020204" pitchFamily="34" charset="0"/>
              </a:rPr>
              <a:t>其简洁的设计和优异的性能使得它成为了一个里程碑式的工作，为后续基于</a:t>
            </a:r>
            <a:r>
              <a:rPr lang="en-US" altLang="zh-CN" b="0" i="0" dirty="0">
                <a:solidFill>
                  <a:srgbClr val="202327"/>
                </a:solidFill>
                <a:effectLst/>
                <a:highlight>
                  <a:srgbClr val="FFFFFF"/>
                </a:highlight>
                <a:cs typeface="Arial" panose="020B0604020202020204" pitchFamily="34" charset="0"/>
              </a:rPr>
              <a:t>Transformer</a:t>
            </a:r>
            <a:r>
              <a:rPr lang="zh-CN" altLang="en-US" b="0" i="0" dirty="0">
                <a:solidFill>
                  <a:srgbClr val="202327"/>
                </a:solidFill>
                <a:effectLst/>
                <a:highlight>
                  <a:srgbClr val="FFFFFF"/>
                </a:highlight>
                <a:cs typeface="Arial" panose="020B0604020202020204" pitchFamily="34" charset="0"/>
              </a:rPr>
              <a:t>的目标检测模型奠定了基础。</a:t>
            </a:r>
            <a:endParaRPr lang="zh-CN" altLang="en-US" b="0" i="0" dirty="0">
              <a:solidFill>
                <a:srgbClr val="202327"/>
              </a:solidFill>
              <a:effectLst/>
              <a:highlight>
                <a:srgbClr val="FFFFFF"/>
              </a:highlight>
              <a:cs typeface="Arial" panose="020B0604020202020204" pitchFamily="34" charset="0"/>
            </a:endParaRPr>
          </a:p>
        </p:txBody>
      </p:sp>
      <p:sp>
        <p:nvSpPr>
          <p:cNvPr id="5" name="文本框 4"/>
          <p:cNvSpPr txBox="1"/>
          <p:nvPr/>
        </p:nvSpPr>
        <p:spPr>
          <a:xfrm>
            <a:off x="668338" y="1498119"/>
            <a:ext cx="6096000" cy="460375"/>
          </a:xfrm>
          <a:prstGeom prst="rect">
            <a:avLst/>
          </a:prstGeom>
          <a:noFill/>
        </p:spPr>
        <p:txBody>
          <a:bodyPr wrap="square">
            <a:spAutoFit/>
          </a:bodyPr>
          <a:lstStyle/>
          <a:p>
            <a:pPr algn="l"/>
            <a:r>
              <a:rPr lang="en-US" altLang="zh-CN" b="1" i="0" dirty="0">
                <a:solidFill>
                  <a:srgbClr val="202327"/>
                </a:solidFill>
                <a:effectLst/>
                <a:highlight>
                  <a:srgbClr val="FFFFFF"/>
                </a:highlight>
                <a:cs typeface="Arial" panose="020B0604020202020204" pitchFamily="34" charset="0"/>
              </a:rPr>
              <a:t>DETR (</a:t>
            </a:r>
            <a:r>
              <a:rPr lang="en-US" altLang="zh-CN" b="1" i="0" dirty="0" err="1">
                <a:solidFill>
                  <a:srgbClr val="202327"/>
                </a:solidFill>
                <a:effectLst/>
                <a:highlight>
                  <a:srgbClr val="FFFFFF"/>
                </a:highlight>
                <a:cs typeface="Arial" panose="020B0604020202020204" pitchFamily="34" charset="0"/>
              </a:rPr>
              <a:t>DEtection</a:t>
            </a:r>
            <a:r>
              <a:rPr lang="en-US" altLang="zh-CN" b="1" i="0" dirty="0">
                <a:solidFill>
                  <a:srgbClr val="202327"/>
                </a:solidFill>
                <a:effectLst/>
                <a:highlight>
                  <a:srgbClr val="FFFFFF"/>
                </a:highlight>
                <a:cs typeface="Arial" panose="020B0604020202020204" pitchFamily="34" charset="0"/>
              </a:rPr>
              <a:t> </a:t>
            </a:r>
            <a:r>
              <a:rPr lang="en-US" altLang="zh-CN" b="1" i="0" dirty="0" err="1">
                <a:solidFill>
                  <a:srgbClr val="202327"/>
                </a:solidFill>
                <a:effectLst/>
                <a:highlight>
                  <a:srgbClr val="FFFFFF"/>
                </a:highlight>
                <a:cs typeface="Arial" panose="020B0604020202020204" pitchFamily="34" charset="0"/>
              </a:rPr>
              <a:t>TRansformer</a:t>
            </a:r>
            <a:r>
              <a:rPr lang="en-US" altLang="zh-CN" b="1" i="0" dirty="0">
                <a:solidFill>
                  <a:srgbClr val="202327"/>
                </a:solidFill>
                <a:effectLst/>
                <a:highlight>
                  <a:srgbClr val="FFFFFF"/>
                </a:highlight>
                <a:cs typeface="Arial" panose="020B0604020202020204" pitchFamily="34" charset="0"/>
              </a:rPr>
              <a:t>)</a:t>
            </a:r>
            <a:endParaRPr lang="en-US" altLang="zh-CN" b="0" i="0" dirty="0">
              <a:solidFill>
                <a:srgbClr val="202327"/>
              </a:solidFill>
              <a:effectLst/>
              <a:highlight>
                <a:srgbClr val="FFFFFF"/>
              </a:highlight>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b="1" i="0" dirty="0">
                <a:solidFill>
                  <a:srgbClr val="202327"/>
                </a:solidFill>
                <a:effectLst/>
                <a:highlight>
                  <a:srgbClr val="FFFFFF"/>
                </a:highlight>
                <a:latin typeface="Arial" panose="020B0604020202020204" pitchFamily="34" charset="0"/>
                <a:cs typeface="Arial" panose="020B0604020202020204" pitchFamily="34" charset="0"/>
              </a:rPr>
              <a:t>CLIP</a:t>
            </a:r>
            <a:endParaRPr lang="zh-CN" altLang="en-US" dirty="0">
              <a:solidFill>
                <a:schemeClr val="tx1"/>
              </a:solidFill>
              <a:latin typeface="Arial" panose="020B0604020202020204" pitchFamily="34" charset="0"/>
              <a:cs typeface="Arial" panose="020B0604020202020204" pitchFamily="34" charset="0"/>
            </a:endParaRPr>
          </a:p>
        </p:txBody>
      </p:sp>
      <p:sp>
        <p:nvSpPr>
          <p:cNvPr id="5" name="文本框 4"/>
          <p:cNvSpPr txBox="1"/>
          <p:nvPr/>
        </p:nvSpPr>
        <p:spPr>
          <a:xfrm>
            <a:off x="668338" y="1371870"/>
            <a:ext cx="8170862" cy="460375"/>
          </a:xfrm>
          <a:prstGeom prst="rect">
            <a:avLst/>
          </a:prstGeom>
          <a:noFill/>
        </p:spPr>
        <p:txBody>
          <a:bodyPr wrap="square">
            <a:spAutoFit/>
          </a:bodyPr>
          <a:lstStyle/>
          <a:p>
            <a:pPr algn="l"/>
            <a:r>
              <a:rPr lang="en-US" altLang="zh-CN" b="1" dirty="0">
                <a:solidFill>
                  <a:srgbClr val="202327"/>
                </a:solidFill>
                <a:highlight>
                  <a:srgbClr val="FFFFFF"/>
                </a:highlight>
                <a:cs typeface="Arial" panose="020B0604020202020204" pitchFamily="34" charset="0"/>
              </a:rPr>
              <a:t>CLIP(Contrastive Language-Image Pre-training)</a:t>
            </a:r>
            <a:endParaRPr lang="en-US" altLang="zh-CN" b="1" dirty="0">
              <a:solidFill>
                <a:srgbClr val="202327"/>
              </a:solidFill>
              <a:highlight>
                <a:srgbClr val="FFFFFF"/>
              </a:highlight>
              <a:cs typeface="Arial" panose="020B0604020202020204" pitchFamily="34" charset="0"/>
            </a:endParaRPr>
          </a:p>
        </p:txBody>
      </p:sp>
      <p:sp>
        <p:nvSpPr>
          <p:cNvPr id="6" name="文本框 5"/>
          <p:cNvSpPr txBox="1"/>
          <p:nvPr/>
        </p:nvSpPr>
        <p:spPr>
          <a:xfrm>
            <a:off x="668338" y="1833535"/>
            <a:ext cx="10855324" cy="4708981"/>
          </a:xfrm>
          <a:prstGeom prst="rect">
            <a:avLst/>
          </a:prstGeom>
          <a:noFill/>
        </p:spPr>
        <p:txBody>
          <a:bodyPr wrap="square">
            <a:spAutoFit/>
          </a:bodyPr>
          <a:lstStyle/>
          <a:p>
            <a:r>
              <a:rPr lang="zh-CN" altLang="en-US" sz="2000" dirty="0"/>
              <a:t>CLIP已成为多模态领域的基石模型。</a:t>
            </a:r>
            <a:endParaRPr lang="zh-CN" altLang="en-US" sz="2000" dirty="0"/>
          </a:p>
          <a:p>
            <a:r>
              <a:rPr lang="zh-CN" altLang="en-US" sz="2000" dirty="0"/>
              <a:t>1. ‌核心原理与架构‌</a:t>
            </a:r>
            <a:endParaRPr lang="zh-CN" altLang="en-US" sz="2000" dirty="0"/>
          </a:p>
          <a:p>
            <a:r>
              <a:rPr lang="zh-CN" altLang="en-US" sz="2000" dirty="0"/>
              <a:t>CLIP的核心思想是通过‌对比学习‌</a:t>
            </a:r>
            <a:r>
              <a:rPr lang="en-US" altLang="zh-CN" sz="2000" dirty="0"/>
              <a:t>(</a:t>
            </a:r>
            <a:r>
              <a:rPr lang="zh-CN" altLang="en-US" sz="2000" dirty="0"/>
              <a:t>Contrastive Learning</a:t>
            </a:r>
            <a:r>
              <a:rPr lang="en-US" altLang="zh-CN" sz="2000" dirty="0"/>
              <a:t>)</a:t>
            </a:r>
            <a:r>
              <a:rPr lang="zh-CN" altLang="en-US" sz="2000" dirty="0"/>
              <a:t>对齐图像和文本的语义表示。其架构包含两个关键组件：</a:t>
            </a:r>
            <a:endParaRPr lang="zh-CN" altLang="en-US" sz="2000" dirty="0"/>
          </a:p>
          <a:p>
            <a:pPr marL="342900" indent="-342900">
              <a:buFont typeface="Wingdings" panose="05000000000000000000" pitchFamily="2" charset="2"/>
              <a:buChar char="ü"/>
            </a:pPr>
            <a:r>
              <a:rPr lang="zh-CN" altLang="en-US" sz="2000" dirty="0"/>
              <a:t>‌图像编码器‌：通常基于ResNet或Vision Transformer</a:t>
            </a:r>
            <a:r>
              <a:rPr lang="en-US" altLang="zh-CN" sz="2000" dirty="0"/>
              <a:t>(</a:t>
            </a:r>
            <a:r>
              <a:rPr lang="zh-CN" altLang="en-US" sz="2000" dirty="0"/>
              <a:t>ViT</a:t>
            </a:r>
            <a:r>
              <a:rPr lang="en-US" altLang="zh-CN" sz="2000" dirty="0"/>
              <a:t>)</a:t>
            </a:r>
            <a:r>
              <a:rPr lang="zh-CN" altLang="en-US" sz="2000" dirty="0"/>
              <a:t>，将图像转换为高维向量。</a:t>
            </a:r>
            <a:endParaRPr lang="zh-CN" altLang="en-US" sz="2000" dirty="0"/>
          </a:p>
          <a:p>
            <a:pPr marL="342900" indent="-342900">
              <a:buFont typeface="Wingdings" panose="05000000000000000000" pitchFamily="2" charset="2"/>
              <a:buChar char="ü"/>
            </a:pPr>
            <a:r>
              <a:rPr lang="zh-CN" altLang="en-US" sz="2000" dirty="0"/>
              <a:t>‌文本编码器‌：基于Transformer，将文本描述映射到与图像相同的向量空间。</a:t>
            </a:r>
            <a:endParaRPr lang="zh-CN" altLang="en-US" sz="2000" dirty="0"/>
          </a:p>
          <a:p>
            <a:r>
              <a:rPr lang="zh-CN" altLang="en-US" sz="2000" dirty="0"/>
              <a:t>训练时，模型通过最大化匹配图像-文本对的相似度（余弦相似度），同时最小化不匹配对的相似度，实现跨模态对齐。</a:t>
            </a:r>
            <a:endParaRPr lang="zh-CN" altLang="en-US" sz="2000" dirty="0"/>
          </a:p>
          <a:p>
            <a:r>
              <a:rPr lang="zh-CN" altLang="en-US" sz="2000" dirty="0"/>
              <a:t>2. ‌训练数据与方法‌</a:t>
            </a:r>
            <a:endParaRPr lang="zh-CN" altLang="en-US" sz="2000" dirty="0"/>
          </a:p>
          <a:p>
            <a:pPr marL="342900" indent="-342900">
              <a:buFont typeface="Wingdings" panose="05000000000000000000" pitchFamily="2" charset="2"/>
              <a:buChar char="ü"/>
            </a:pPr>
            <a:r>
              <a:rPr lang="zh-CN" altLang="en-US" sz="2000" dirty="0"/>
              <a:t>‌数据集‌：使用大规模互联网爬取的图像-文本对（4亿对），覆盖多样化的视觉和语言概念。</a:t>
            </a:r>
            <a:endParaRPr lang="zh-CN" altLang="en-US" sz="2000" dirty="0"/>
          </a:p>
          <a:p>
            <a:pPr marL="342900" indent="-342900">
              <a:buFont typeface="Wingdings" panose="05000000000000000000" pitchFamily="2" charset="2"/>
              <a:buChar char="ü"/>
            </a:pPr>
            <a:r>
              <a:rPr lang="zh-CN" altLang="en-US" sz="2000" dirty="0"/>
              <a:t>‌代理任务‌：通过对比损失函数优化，无需人工标注的类别标签，直接利用自然语言监督。</a:t>
            </a:r>
            <a:endParaRPr lang="en-US" altLang="zh-CN" sz="2000" dirty="0"/>
          </a:p>
          <a:p>
            <a:r>
              <a:rPr lang="zh-CN" altLang="en-US" sz="2000" dirty="0"/>
              <a:t>3. ‌应用场景‌</a:t>
            </a:r>
            <a:endParaRPr lang="zh-CN" altLang="en-US" sz="2000" dirty="0"/>
          </a:p>
          <a:p>
            <a:pPr marL="342900" indent="-342900">
              <a:buFont typeface="Wingdings" panose="05000000000000000000" pitchFamily="2" charset="2"/>
              <a:buChar char="ü"/>
            </a:pPr>
            <a:r>
              <a:rPr lang="zh-CN" altLang="en-US" sz="2000" dirty="0"/>
              <a:t>‌零样本分类‌：无需微调即可对新类别进行预测（如输入“狗的照片”和候选标签文本）。</a:t>
            </a:r>
            <a:endParaRPr lang="zh-CN" altLang="en-US" sz="2000" dirty="0"/>
          </a:p>
          <a:p>
            <a:pPr marL="342900" indent="-342900">
              <a:buFont typeface="Wingdings" panose="05000000000000000000" pitchFamily="2" charset="2"/>
              <a:buChar char="ü"/>
            </a:pPr>
            <a:r>
              <a:rPr lang="zh-CN" altLang="en-US" sz="2000" dirty="0"/>
              <a:t>‌跨模态检索‌：支持以图搜文或以文搜图。</a:t>
            </a:r>
            <a:endParaRPr lang="zh-CN" altLang="en-US" sz="2000" dirty="0"/>
          </a:p>
          <a:p>
            <a:pPr marL="342900" indent="-342900">
              <a:buFont typeface="Wingdings" panose="05000000000000000000" pitchFamily="2" charset="2"/>
              <a:buChar char="ü"/>
            </a:pPr>
            <a:r>
              <a:rPr lang="zh-CN" altLang="en-US" sz="2000" dirty="0"/>
              <a:t>‌下游任务基础模型‌：作为Stable Diffusion、DALL-E等生成模型的预训练组件。</a:t>
            </a:r>
            <a:endParaRPr lang="zh-CN" alt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b="1" i="0" dirty="0">
                <a:solidFill>
                  <a:srgbClr val="202327"/>
                </a:solidFill>
                <a:effectLst/>
                <a:highlight>
                  <a:srgbClr val="FFFFFF"/>
                </a:highlight>
                <a:latin typeface="Arial" panose="020B0604020202020204" pitchFamily="34" charset="0"/>
                <a:cs typeface="Arial" panose="020B0604020202020204" pitchFamily="34" charset="0"/>
              </a:rPr>
              <a:t>DALL-E</a:t>
            </a:r>
            <a:endParaRPr lang="zh-CN" altLang="en-US" dirty="0">
              <a:solidFill>
                <a:schemeClr val="tx1"/>
              </a:solidFill>
              <a:latin typeface="Arial" panose="020B0604020202020204" pitchFamily="34" charset="0"/>
              <a:cs typeface="Arial" panose="020B0604020202020204" pitchFamily="34" charset="0"/>
            </a:endParaRPr>
          </a:p>
        </p:txBody>
      </p:sp>
      <p:sp>
        <p:nvSpPr>
          <p:cNvPr id="5" name="文本框 4"/>
          <p:cNvSpPr txBox="1"/>
          <p:nvPr/>
        </p:nvSpPr>
        <p:spPr>
          <a:xfrm>
            <a:off x="668655" y="1308735"/>
            <a:ext cx="10778490" cy="460375"/>
          </a:xfrm>
          <a:prstGeom prst="rect">
            <a:avLst/>
          </a:prstGeom>
          <a:noFill/>
        </p:spPr>
        <p:txBody>
          <a:bodyPr wrap="square">
            <a:spAutoFit/>
          </a:bodyPr>
          <a:lstStyle/>
          <a:p>
            <a:r>
              <a:rPr lang="en-US" altLang="zh-CN" b="1" i="0" dirty="0">
                <a:solidFill>
                  <a:srgbClr val="202327"/>
                </a:solidFill>
                <a:effectLst/>
                <a:highlight>
                  <a:srgbClr val="FFFFFF"/>
                </a:highlight>
                <a:cs typeface="Arial" panose="020B0604020202020204" pitchFamily="34" charset="0"/>
              </a:rPr>
              <a:t>DALL-E(</a:t>
            </a:r>
            <a:r>
              <a:rPr lang="en-US" altLang="zh-CN" b="1" i="0" dirty="0">
                <a:solidFill>
                  <a:srgbClr val="333333"/>
                </a:solidFill>
                <a:effectLst/>
                <a:cs typeface="Arial" panose="020B0604020202020204" pitchFamily="34" charset="0"/>
              </a:rPr>
              <a:t>Distributed Autoencoder for Language and Image</a:t>
            </a:r>
            <a:r>
              <a:rPr lang="en-US" altLang="zh-CN" b="1" i="0" dirty="0">
                <a:solidFill>
                  <a:srgbClr val="202327"/>
                </a:solidFill>
                <a:effectLst/>
                <a:highlight>
                  <a:srgbClr val="FFFFFF"/>
                </a:highlight>
                <a:cs typeface="Arial" panose="020B0604020202020204" pitchFamily="34" charset="0"/>
              </a:rPr>
              <a:t>)</a:t>
            </a:r>
            <a:endParaRPr lang="en-US" altLang="zh-CN" b="0" i="0" dirty="0">
              <a:solidFill>
                <a:srgbClr val="202327"/>
              </a:solidFill>
              <a:effectLst/>
              <a:highlight>
                <a:srgbClr val="FFFFFF"/>
              </a:highlight>
              <a:cs typeface="Arial" panose="020B0604020202020204" pitchFamily="34" charset="0"/>
            </a:endParaRPr>
          </a:p>
        </p:txBody>
      </p:sp>
      <p:sp>
        <p:nvSpPr>
          <p:cNvPr id="6" name="文本框 5"/>
          <p:cNvSpPr txBox="1"/>
          <p:nvPr/>
        </p:nvSpPr>
        <p:spPr>
          <a:xfrm>
            <a:off x="668338" y="1770598"/>
            <a:ext cx="10882531" cy="4708981"/>
          </a:xfrm>
          <a:prstGeom prst="rect">
            <a:avLst/>
          </a:prstGeom>
          <a:noFill/>
        </p:spPr>
        <p:txBody>
          <a:bodyPr wrap="square">
            <a:spAutoFit/>
          </a:bodyPr>
          <a:lstStyle/>
          <a:p>
            <a:r>
              <a:rPr lang="zh-CN" altLang="en-US" sz="2000" dirty="0"/>
              <a:t>DALL-E与Stable Diffusion、Midjourney等同属生成式AI，但其独特之处在于：更强的文本理解能力（继承GPT优势）。</a:t>
            </a:r>
            <a:endParaRPr lang="zh-CN" altLang="en-US" sz="2000" dirty="0"/>
          </a:p>
          <a:p>
            <a:r>
              <a:rPr lang="zh-CN" altLang="en-US" sz="2000" dirty="0"/>
              <a:t>1. ‌模型架构‌ ‌</a:t>
            </a:r>
            <a:endParaRPr lang="zh-CN" altLang="en-US" sz="2000" dirty="0"/>
          </a:p>
          <a:p>
            <a:r>
              <a:rPr lang="en-US" altLang="zh-CN" sz="2000" dirty="0"/>
              <a:t>DALL-E</a:t>
            </a:r>
            <a:r>
              <a:rPr lang="zh-CN" altLang="en-US" sz="2000" dirty="0"/>
              <a:t>主要包括</a:t>
            </a:r>
            <a:r>
              <a:rPr lang="en-US" altLang="zh-CN" sz="2000" dirty="0"/>
              <a:t>CLIP</a:t>
            </a:r>
            <a:r>
              <a:rPr lang="zh-CN" altLang="en-US" sz="2000" dirty="0"/>
              <a:t>模块、</a:t>
            </a:r>
            <a:r>
              <a:rPr lang="en-US" altLang="zh-CN" sz="2000" dirty="0"/>
              <a:t>Prior</a:t>
            </a:r>
            <a:r>
              <a:rPr lang="zh-CN" altLang="en-US" sz="2000" dirty="0"/>
              <a:t>先验模块和</a:t>
            </a:r>
            <a:r>
              <a:rPr lang="en-US" altLang="zh-CN" sz="2000" dirty="0"/>
              <a:t>Decoder</a:t>
            </a:r>
            <a:r>
              <a:rPr lang="zh-CN" altLang="en-US" sz="2000" dirty="0"/>
              <a:t>模块。</a:t>
            </a:r>
            <a:endParaRPr lang="zh-CN" altLang="en-US" sz="2000" dirty="0"/>
          </a:p>
          <a:p>
            <a:pPr marL="342900" indent="-342900">
              <a:buFont typeface="Wingdings" panose="05000000000000000000" pitchFamily="2" charset="2"/>
              <a:buChar char="ü"/>
            </a:pPr>
            <a:r>
              <a:rPr lang="en-US" altLang="zh-CN" sz="2000" dirty="0"/>
              <a:t>CLIP</a:t>
            </a:r>
            <a:r>
              <a:rPr lang="zh-CN" altLang="en-US" sz="2000" dirty="0"/>
              <a:t>模块：</a:t>
            </a:r>
            <a:r>
              <a:rPr lang="en-US" altLang="zh-CN" sz="2000" dirty="0"/>
              <a:t>CLIP</a:t>
            </a:r>
            <a:r>
              <a:rPr lang="zh-CN" altLang="en-US" sz="2000" dirty="0"/>
              <a:t>模块由文本编码器和图像编码器组成，通过对比学习，让模型学习到哪些文本和图像是匹配的，从而为后续的图像生成提供语义指导。</a:t>
            </a:r>
            <a:endParaRPr lang="zh-CN" altLang="en-US" sz="2000" dirty="0"/>
          </a:p>
          <a:p>
            <a:pPr marL="342900" indent="-342900">
              <a:buFont typeface="Wingdings" panose="05000000000000000000" pitchFamily="2" charset="2"/>
              <a:buChar char="ü"/>
            </a:pPr>
            <a:r>
              <a:rPr lang="en-US" altLang="zh-CN" sz="2000" dirty="0"/>
              <a:t>Prior</a:t>
            </a:r>
            <a:r>
              <a:rPr lang="zh-CN" altLang="en-US" sz="2000" dirty="0"/>
              <a:t>模块：</a:t>
            </a:r>
            <a:r>
              <a:rPr lang="en-US" altLang="zh-CN" sz="2000" dirty="0"/>
              <a:t>Prior</a:t>
            </a:r>
            <a:r>
              <a:rPr lang="zh-CN" altLang="en-US" sz="2000" dirty="0"/>
              <a:t>模块的作用是根据</a:t>
            </a:r>
            <a:r>
              <a:rPr lang="en-US" altLang="zh-CN" sz="2000" dirty="0"/>
              <a:t>CLIP</a:t>
            </a:r>
            <a:r>
              <a:rPr lang="zh-CN" altLang="en-US" sz="2000" dirty="0"/>
              <a:t>生成的文本特征向量，基于自回归或扩散模型生成对应的图像特征向量。</a:t>
            </a:r>
            <a:endParaRPr lang="zh-CN" altLang="en-US" sz="2000" dirty="0"/>
          </a:p>
          <a:p>
            <a:pPr marL="342900" indent="-342900">
              <a:buFont typeface="Wingdings" panose="05000000000000000000" pitchFamily="2" charset="2"/>
              <a:buChar char="ü"/>
            </a:pPr>
            <a:r>
              <a:rPr lang="en-US" altLang="zh-CN" sz="2000" dirty="0"/>
              <a:t>Decoder</a:t>
            </a:r>
            <a:r>
              <a:rPr lang="zh-CN" altLang="en-US" sz="2000" dirty="0"/>
              <a:t>模块：</a:t>
            </a:r>
            <a:r>
              <a:rPr lang="en-US" altLang="zh-CN" sz="2000" dirty="0"/>
              <a:t>Decoder</a:t>
            </a:r>
            <a:r>
              <a:rPr lang="zh-CN" altLang="en-US" sz="2000" dirty="0"/>
              <a:t>模块接收先验模块生成的图像特征向量，基于改进的</a:t>
            </a:r>
            <a:r>
              <a:rPr lang="en-US" altLang="zh-CN" sz="2000" dirty="0"/>
              <a:t>GLIDE</a:t>
            </a:r>
            <a:r>
              <a:rPr lang="zh-CN" altLang="en-US" sz="2000" dirty="0"/>
              <a:t>模型（</a:t>
            </a:r>
            <a:r>
              <a:rPr lang="en-US" altLang="zh-CN" sz="2000" dirty="0"/>
              <a:t> Guided Language to Image Diffusion for Generation and Editing, OpenAI</a:t>
            </a:r>
            <a:r>
              <a:rPr lang="zh-CN" altLang="en-US" sz="2000" dirty="0"/>
              <a:t>开发的文本引导图像生成‌的扩散模型），将其解码为最终的图像。 </a:t>
            </a:r>
            <a:endParaRPr lang="en-US" altLang="zh-CN" sz="2000" dirty="0"/>
          </a:p>
          <a:p>
            <a:r>
              <a:rPr lang="en-US" altLang="zh-CN" sz="2000" dirty="0"/>
              <a:t>2</a:t>
            </a:r>
            <a:r>
              <a:rPr lang="zh-CN" altLang="en-US" sz="2000" dirty="0"/>
              <a:t>. ‌应用场景与功能‌</a:t>
            </a:r>
            <a:endParaRPr lang="zh-CN" altLang="en-US" sz="2000" dirty="0"/>
          </a:p>
          <a:p>
            <a:pPr marL="342900" indent="-342900">
              <a:buFont typeface="Wingdings" panose="05000000000000000000" pitchFamily="2" charset="2"/>
              <a:buChar char="ü"/>
            </a:pPr>
            <a:r>
              <a:rPr lang="zh-CN" altLang="en-US" sz="2000" dirty="0"/>
              <a:t>‌文本生成图像‌：用户输入自然语言描述即可生成对应图像，例如虚拟场景或艺术创作。</a:t>
            </a:r>
            <a:endParaRPr lang="zh-CN" altLang="en-US" sz="2000" dirty="0"/>
          </a:p>
          <a:p>
            <a:pPr marL="342900" indent="-342900">
              <a:buFont typeface="Wingdings" panose="05000000000000000000" pitchFamily="2" charset="2"/>
              <a:buChar char="ü"/>
            </a:pPr>
            <a:r>
              <a:rPr lang="zh-CN" altLang="en-US" sz="2000" dirty="0"/>
              <a:t>‌图像编辑‌：支持局部重绘和风格转换，例如修改已有图像的特定区域。</a:t>
            </a:r>
            <a:endParaRPr lang="zh-CN" altLang="en-US" sz="2000" dirty="0"/>
          </a:p>
          <a:p>
            <a:pPr marL="342900" indent="-342900">
              <a:buFont typeface="Wingdings" panose="05000000000000000000" pitchFamily="2" charset="2"/>
              <a:buChar char="ü"/>
            </a:pPr>
            <a:r>
              <a:rPr lang="zh-CN" altLang="en-US" sz="2000" dirty="0"/>
              <a:t>‌跨领域创新‌：应用于设计、广告、教育等领域，生成现实中不存在的概念图像。</a:t>
            </a:r>
            <a:endParaRPr lang="en-US" altLang="zh-CN"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b="1" i="0" dirty="0" err="1">
                <a:solidFill>
                  <a:srgbClr val="333333"/>
                </a:solidFill>
                <a:effectLst/>
                <a:latin typeface="Arial" panose="020B0604020202020204" pitchFamily="34" charset="0"/>
                <a:cs typeface="Arial" panose="020B0604020202020204" pitchFamily="34" charset="0"/>
              </a:rPr>
              <a:t>LLaMA</a:t>
            </a:r>
            <a:endParaRPr lang="zh-CN" altLang="en-US" dirty="0">
              <a:solidFill>
                <a:srgbClr val="202327"/>
              </a:solidFill>
              <a:highlight>
                <a:srgbClr val="FFFFFF"/>
              </a:highlight>
              <a:latin typeface="Arial" panose="020B0604020202020204" pitchFamily="34" charset="0"/>
              <a:cs typeface="Arial" panose="020B0604020202020204" pitchFamily="34" charset="0"/>
            </a:endParaRPr>
          </a:p>
        </p:txBody>
      </p:sp>
      <p:sp>
        <p:nvSpPr>
          <p:cNvPr id="5" name="文本框 4"/>
          <p:cNvSpPr txBox="1"/>
          <p:nvPr/>
        </p:nvSpPr>
        <p:spPr>
          <a:xfrm>
            <a:off x="668338" y="1382505"/>
            <a:ext cx="8864545" cy="460375"/>
          </a:xfrm>
          <a:prstGeom prst="rect">
            <a:avLst/>
          </a:prstGeom>
          <a:noFill/>
        </p:spPr>
        <p:txBody>
          <a:bodyPr wrap="square">
            <a:spAutoFit/>
          </a:bodyPr>
          <a:lstStyle/>
          <a:p>
            <a:pPr algn="l"/>
            <a:r>
              <a:rPr lang="en-US" altLang="zh-CN" b="1" i="0" dirty="0" err="1">
                <a:solidFill>
                  <a:srgbClr val="333333"/>
                </a:solidFill>
                <a:effectLst/>
                <a:cs typeface="Arial" panose="020B0604020202020204" pitchFamily="34" charset="0"/>
              </a:rPr>
              <a:t>LLaMA</a:t>
            </a:r>
            <a:r>
              <a:rPr lang="en-US" altLang="zh-CN" b="1" dirty="0">
                <a:solidFill>
                  <a:srgbClr val="202327"/>
                </a:solidFill>
                <a:highlight>
                  <a:srgbClr val="FFFFFF"/>
                </a:highlight>
                <a:cs typeface="Arial" panose="020B0604020202020204" pitchFamily="34" charset="0"/>
              </a:rPr>
              <a:t>(</a:t>
            </a:r>
            <a:r>
              <a:rPr lang="it-IT" altLang="zh-CN" b="1" dirty="0">
                <a:solidFill>
                  <a:srgbClr val="202327"/>
                </a:solidFill>
                <a:highlight>
                  <a:srgbClr val="FFFFFF"/>
                </a:highlight>
                <a:cs typeface="Arial" panose="020B0604020202020204" pitchFamily="34" charset="0"/>
              </a:rPr>
              <a:t>Large Language Model Meta AI</a:t>
            </a:r>
            <a:r>
              <a:rPr lang="en-US" altLang="zh-CN" b="1" dirty="0">
                <a:solidFill>
                  <a:srgbClr val="202327"/>
                </a:solidFill>
                <a:highlight>
                  <a:srgbClr val="FFFFFF"/>
                </a:highlight>
                <a:cs typeface="Arial" panose="020B0604020202020204" pitchFamily="34" charset="0"/>
              </a:rPr>
              <a:t>)</a:t>
            </a:r>
            <a:endParaRPr lang="en-US" altLang="zh-CN" b="1" dirty="0">
              <a:solidFill>
                <a:srgbClr val="202327"/>
              </a:solidFill>
              <a:highlight>
                <a:srgbClr val="FFFFFF"/>
              </a:highlight>
              <a:cs typeface="Arial" panose="020B0604020202020204" pitchFamily="34" charset="0"/>
            </a:endParaRPr>
          </a:p>
        </p:txBody>
      </p:sp>
      <p:sp>
        <p:nvSpPr>
          <p:cNvPr id="3" name="文本框 2"/>
          <p:cNvSpPr txBox="1"/>
          <p:nvPr/>
        </p:nvSpPr>
        <p:spPr>
          <a:xfrm>
            <a:off x="668338" y="1844170"/>
            <a:ext cx="10855324" cy="4708981"/>
          </a:xfrm>
          <a:prstGeom prst="rect">
            <a:avLst/>
          </a:prstGeom>
          <a:noFill/>
        </p:spPr>
        <p:txBody>
          <a:bodyPr wrap="square">
            <a:spAutoFit/>
          </a:bodyPr>
          <a:lstStyle/>
          <a:p>
            <a:r>
              <a:rPr lang="en-US" altLang="zh-CN" sz="2000" dirty="0" err="1"/>
              <a:t>LLaMA</a:t>
            </a:r>
            <a:r>
              <a:rPr lang="zh-CN" altLang="en-US" sz="2000" dirty="0"/>
              <a:t>是</a:t>
            </a:r>
            <a:r>
              <a:rPr lang="en-US" altLang="zh-CN" sz="2000" dirty="0"/>
              <a:t>Meta</a:t>
            </a:r>
            <a:r>
              <a:rPr lang="zh-CN" altLang="en-US" sz="2000" dirty="0"/>
              <a:t>公司开发的开源大语言模型系列，以</a:t>
            </a:r>
            <a:r>
              <a:rPr lang="en-US" altLang="zh-CN" sz="2000" dirty="0"/>
              <a:t>Transformer</a:t>
            </a:r>
            <a:r>
              <a:rPr lang="zh-CN" altLang="en-US" sz="2000" dirty="0"/>
              <a:t>架构为基础，持续迭代并引入多项技术创新，广泛应用于自然语言处理和多模态领域‌。</a:t>
            </a:r>
            <a:endParaRPr lang="zh-CN" altLang="en-US" sz="2000" dirty="0"/>
          </a:p>
          <a:p>
            <a:pPr marL="342900" indent="-342900">
              <a:buFont typeface="Arial" panose="020B0604020202020204" pitchFamily="34" charset="0"/>
              <a:buChar char="•"/>
            </a:pPr>
            <a:r>
              <a:rPr lang="zh-CN" altLang="en-US" sz="2000" dirty="0"/>
              <a:t>‌架构改进‌：</a:t>
            </a:r>
            <a:endParaRPr lang="zh-CN" altLang="en-US" sz="2000" dirty="0"/>
          </a:p>
          <a:p>
            <a:pPr marL="800100" lvl="1" indent="-342900">
              <a:buFont typeface="Wingdings" panose="05000000000000000000" pitchFamily="2" charset="2"/>
              <a:buChar char="ü"/>
            </a:pPr>
            <a:r>
              <a:rPr lang="zh-CN" altLang="en-US" sz="2000" dirty="0"/>
              <a:t>使用</a:t>
            </a:r>
            <a:r>
              <a:rPr lang="en-US" altLang="zh-CN" sz="2000" dirty="0"/>
              <a:t>Transformer</a:t>
            </a:r>
            <a:r>
              <a:rPr lang="zh-CN" altLang="en-US" sz="2000" dirty="0"/>
              <a:t>解码器，前置层归一化（</a:t>
            </a:r>
            <a:r>
              <a:rPr lang="en-US" altLang="zh-CN" sz="2000" dirty="0"/>
              <a:t>Pre-normalization</a:t>
            </a:r>
            <a:r>
              <a:rPr lang="zh-CN" altLang="en-US" sz="2000" dirty="0"/>
              <a:t>）提升训练稳定性。</a:t>
            </a:r>
            <a:endParaRPr lang="zh-CN" altLang="en-US" sz="2000" dirty="0"/>
          </a:p>
          <a:p>
            <a:pPr marL="800100" lvl="1" indent="-342900">
              <a:buFont typeface="Wingdings" panose="05000000000000000000" pitchFamily="2" charset="2"/>
              <a:buChar char="ü"/>
            </a:pPr>
            <a:r>
              <a:rPr lang="zh-CN" altLang="en-US" sz="2000" dirty="0"/>
              <a:t>‌旋转位置编码（</a:t>
            </a:r>
            <a:r>
              <a:rPr lang="en-US" altLang="zh-CN" sz="2000" dirty="0" err="1"/>
              <a:t>RoPE</a:t>
            </a:r>
            <a:r>
              <a:rPr lang="zh-CN" altLang="en-US" sz="2000" dirty="0"/>
              <a:t>）‌取代绝对位置编码，增强长序列处理能力。</a:t>
            </a:r>
            <a:endParaRPr lang="zh-CN" altLang="en-US" sz="2000" dirty="0"/>
          </a:p>
          <a:p>
            <a:pPr marL="800100" lvl="1" indent="-342900">
              <a:buFont typeface="Wingdings" panose="05000000000000000000" pitchFamily="2" charset="2"/>
              <a:buChar char="ü"/>
            </a:pPr>
            <a:r>
              <a:rPr lang="en-US" altLang="zh-CN" sz="2000" dirty="0" err="1"/>
              <a:t>LLaMA</a:t>
            </a:r>
            <a:r>
              <a:rPr lang="en-US" altLang="zh-CN" sz="2000" dirty="0"/>
              <a:t> 4</a:t>
            </a:r>
            <a:r>
              <a:rPr lang="zh-CN" altLang="en-US" sz="2000" dirty="0"/>
              <a:t>引入</a:t>
            </a:r>
            <a:r>
              <a:rPr lang="en-US" altLang="zh-CN" sz="2000" dirty="0" err="1"/>
              <a:t>MoE</a:t>
            </a:r>
            <a:r>
              <a:rPr lang="en-US" altLang="zh-CN" sz="2000" dirty="0"/>
              <a:t>(Mixture of experts, </a:t>
            </a:r>
            <a:r>
              <a:rPr lang="zh-CN" altLang="en-US" sz="2000" dirty="0"/>
              <a:t>混合专家模型，选择性地激活特定任务所需的特定专家，而不是为每个任务激活整个神经网络</a:t>
            </a:r>
            <a:r>
              <a:rPr lang="en-US" altLang="zh-CN" sz="2000" dirty="0"/>
              <a:t>)</a:t>
            </a:r>
            <a:r>
              <a:rPr lang="zh-CN" altLang="en-US" sz="2000" dirty="0"/>
              <a:t>架构，提升训练和推理效率。</a:t>
            </a:r>
            <a:endParaRPr lang="zh-CN" altLang="en-US" sz="2000" dirty="0"/>
          </a:p>
          <a:p>
            <a:pPr marL="342900" indent="-342900">
              <a:buFont typeface="Arial" panose="020B0604020202020204" pitchFamily="34" charset="0"/>
              <a:buChar char="•"/>
            </a:pPr>
            <a:r>
              <a:rPr lang="zh-CN" altLang="en-US" sz="2000" dirty="0"/>
              <a:t>‌组件优化‌：</a:t>
            </a:r>
            <a:endParaRPr lang="zh-CN" altLang="en-US" sz="2000" dirty="0"/>
          </a:p>
          <a:p>
            <a:pPr marL="800100" lvl="1" indent="-342900">
              <a:buFont typeface="Wingdings" panose="05000000000000000000" pitchFamily="2" charset="2"/>
              <a:buChar char="ü"/>
            </a:pPr>
            <a:r>
              <a:rPr lang="zh-CN" altLang="en-US" sz="2000" dirty="0"/>
              <a:t>‌</a:t>
            </a:r>
            <a:r>
              <a:rPr lang="en-US" altLang="zh-CN" sz="2000" dirty="0" err="1"/>
              <a:t>RMSNorm</a:t>
            </a:r>
            <a:r>
              <a:rPr lang="en-US" altLang="zh-CN" sz="2000" dirty="0"/>
              <a:t>(Root Mean Square Normalization)</a:t>
            </a:r>
            <a:r>
              <a:rPr lang="zh-CN" altLang="en-US" sz="2000" dirty="0"/>
              <a:t>替代</a:t>
            </a:r>
            <a:r>
              <a:rPr lang="en-US" altLang="zh-CN" sz="2000" dirty="0" err="1"/>
              <a:t>LayerNorm</a:t>
            </a:r>
            <a:r>
              <a:rPr lang="en-US" altLang="zh-CN" sz="2000" dirty="0"/>
              <a:t>‌</a:t>
            </a:r>
            <a:r>
              <a:rPr lang="zh-CN" altLang="en-US" sz="2000" dirty="0"/>
              <a:t>，简化计算并保持性能。</a:t>
            </a:r>
            <a:endParaRPr lang="zh-CN" altLang="en-US" sz="2000" dirty="0"/>
          </a:p>
          <a:p>
            <a:pPr marL="800100" lvl="1" indent="-342900">
              <a:buFont typeface="Wingdings" panose="05000000000000000000" pitchFamily="2" charset="2"/>
              <a:buChar char="ü"/>
            </a:pPr>
            <a:r>
              <a:rPr lang="zh-CN" altLang="en-US" sz="2000" dirty="0"/>
              <a:t>‌</a:t>
            </a:r>
            <a:r>
              <a:rPr lang="en-US" altLang="zh-CN" sz="2000" dirty="0" err="1"/>
              <a:t>SwiGLU</a:t>
            </a:r>
            <a:r>
              <a:rPr lang="en-US" altLang="zh-CN" sz="2000" dirty="0"/>
              <a:t>(Swish-Gated Linear Unit)</a:t>
            </a:r>
            <a:r>
              <a:rPr lang="zh-CN" altLang="en-US" sz="2000" dirty="0"/>
              <a:t>激活函数‌提高非线性表达能力。</a:t>
            </a:r>
            <a:endParaRPr lang="zh-CN" altLang="en-US" sz="2000" dirty="0"/>
          </a:p>
          <a:p>
            <a:pPr marL="800100" lvl="1" indent="-342900">
              <a:buFont typeface="Wingdings" panose="05000000000000000000" pitchFamily="2" charset="2"/>
              <a:buChar char="ü"/>
            </a:pPr>
            <a:r>
              <a:rPr lang="en-US" altLang="zh-CN" sz="2000" dirty="0" err="1"/>
              <a:t>LLaMA</a:t>
            </a:r>
            <a:r>
              <a:rPr lang="en-US" altLang="zh-CN" sz="2000" dirty="0"/>
              <a:t> 4</a:t>
            </a:r>
            <a:r>
              <a:rPr lang="zh-CN" altLang="en-US" sz="2000" dirty="0"/>
              <a:t>采用早期融合技术，整合文本、图像、视频多模态数据预训练。</a:t>
            </a:r>
            <a:endParaRPr lang="zh-CN" altLang="en-US" sz="2000" dirty="0"/>
          </a:p>
          <a:p>
            <a:pPr marL="342900" indent="-342900">
              <a:buFont typeface="Arial" panose="020B0604020202020204" pitchFamily="34" charset="0"/>
              <a:buChar char="•"/>
            </a:pPr>
            <a:r>
              <a:rPr lang="zh-CN" altLang="en-US" sz="2000" dirty="0"/>
              <a:t>‌性能优势‌：</a:t>
            </a:r>
            <a:endParaRPr lang="zh-CN" altLang="en-US" sz="2000" dirty="0"/>
          </a:p>
          <a:p>
            <a:pPr marL="800100" lvl="1" indent="-342900">
              <a:buFont typeface="Wingdings" panose="05000000000000000000" pitchFamily="2" charset="2"/>
              <a:buChar char="ü"/>
            </a:pPr>
            <a:r>
              <a:rPr lang="zh-CN" altLang="en-US" sz="2000" dirty="0"/>
              <a:t>较小参数规模下超越同类大模型（如</a:t>
            </a:r>
            <a:r>
              <a:rPr lang="en-US" altLang="zh-CN" sz="2000" dirty="0"/>
              <a:t>130</a:t>
            </a:r>
            <a:r>
              <a:rPr lang="zh-CN" altLang="en-US" sz="2000" dirty="0"/>
              <a:t>亿参数</a:t>
            </a:r>
            <a:r>
              <a:rPr lang="en-US" altLang="zh-CN" sz="2000" dirty="0" err="1"/>
              <a:t>LLaMA</a:t>
            </a:r>
            <a:r>
              <a:rPr lang="zh-CN" altLang="en-US" sz="2000" dirty="0"/>
              <a:t>优于</a:t>
            </a:r>
            <a:r>
              <a:rPr lang="en-US" altLang="zh-CN" sz="2000" dirty="0"/>
              <a:t>1750</a:t>
            </a:r>
            <a:r>
              <a:rPr lang="zh-CN" altLang="en-US" sz="2000" dirty="0"/>
              <a:t>亿参数</a:t>
            </a:r>
            <a:r>
              <a:rPr lang="en-US" altLang="zh-CN" sz="2000" dirty="0"/>
              <a:t>GPT-3</a:t>
            </a:r>
            <a:r>
              <a:rPr lang="zh-CN" altLang="en-US" sz="2000" dirty="0"/>
              <a:t>）。</a:t>
            </a:r>
            <a:endParaRPr lang="zh-CN" altLang="en-US" sz="2000" dirty="0"/>
          </a:p>
          <a:p>
            <a:pPr marL="800100" lvl="1" indent="-342900">
              <a:buFont typeface="Wingdings" panose="05000000000000000000" pitchFamily="2" charset="2"/>
              <a:buChar char="ü"/>
            </a:pPr>
            <a:r>
              <a:rPr lang="zh-CN" altLang="en-US" sz="2000" dirty="0"/>
              <a:t>持续迭代强化多模态理解、长文本处理和推理编码能力（如</a:t>
            </a:r>
            <a:r>
              <a:rPr lang="en-US" altLang="zh-CN" sz="2000" dirty="0"/>
              <a:t>Maverick</a:t>
            </a:r>
            <a:r>
              <a:rPr lang="zh-CN" altLang="en-US" sz="2000" dirty="0"/>
              <a:t>版本对标</a:t>
            </a:r>
            <a:r>
              <a:rPr lang="en-US" altLang="zh-CN" sz="2000" dirty="0"/>
              <a:t>DeepSeek-v3</a:t>
            </a:r>
            <a:r>
              <a:rPr lang="zh-CN" altLang="en-US" sz="2000" dirty="0"/>
              <a:t>）。</a:t>
            </a:r>
            <a:endParaRPr lang="zh-CN" altLang="en-US" sz="2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7053" y="1712129"/>
            <a:ext cx="10640060" cy="4651375"/>
          </a:xfrm>
          <a:prstGeom prst="rect">
            <a:avLst/>
          </a:prstGeom>
        </p:spPr>
        <p:txBody>
          <a:bodyPr vert="horz" wrap="square" lIns="0" tIns="104987" rIns="0" bIns="0" rtlCol="0">
            <a:spAutoFit/>
          </a:bodyPr>
          <a:lstStyle/>
          <a:p>
            <a:pPr marL="17145" latinLnBrk="0">
              <a:lnSpc>
                <a:spcPct val="125000"/>
              </a:lnSpc>
              <a:spcBef>
                <a:spcPts val="1320"/>
              </a:spcBef>
            </a:pPr>
            <a:r>
              <a:rPr lang="en-US" sz="2000" dirty="0">
                <a:latin typeface="微软雅黑" panose="020B0503020204020204" pitchFamily="34" charset="-122"/>
              </a:rPr>
              <a:t>       </a:t>
            </a:r>
            <a:r>
              <a:rPr lang="en-US" altLang="zh-CN" sz="2000" spc="-7" dirty="0">
                <a:latin typeface="微软雅黑" panose="020B0503020204020204" pitchFamily="34" charset="-122"/>
                <a:cs typeface="微软雅黑" panose="020B0503020204020204" pitchFamily="34" charset="-122"/>
              </a:rPr>
              <a:t>GPT(Generative</a:t>
            </a:r>
            <a:r>
              <a:rPr lang="en-US" altLang="zh-CN" sz="2000" spc="-60" dirty="0">
                <a:latin typeface="微软雅黑" panose="020B0503020204020204" pitchFamily="34" charset="-122"/>
                <a:cs typeface="微软雅黑" panose="020B0503020204020204" pitchFamily="34" charset="-122"/>
              </a:rPr>
              <a:t> </a:t>
            </a:r>
            <a:r>
              <a:rPr lang="en-US" altLang="zh-CN" sz="2000" dirty="0">
                <a:latin typeface="微软雅黑" panose="020B0503020204020204" pitchFamily="34" charset="-122"/>
                <a:cs typeface="微软雅黑" panose="020B0503020204020204" pitchFamily="34" charset="-122"/>
              </a:rPr>
              <a:t>Pre-training</a:t>
            </a:r>
            <a:r>
              <a:rPr lang="en-US" altLang="zh-CN" sz="2000" spc="-60" dirty="0">
                <a:latin typeface="微软雅黑" panose="020B0503020204020204" pitchFamily="34" charset="-122"/>
                <a:cs typeface="微软雅黑" panose="020B0503020204020204" pitchFamily="34" charset="-122"/>
              </a:rPr>
              <a:t> </a:t>
            </a:r>
            <a:r>
              <a:rPr lang="en-US" altLang="zh-CN" sz="2000" dirty="0">
                <a:latin typeface="微软雅黑" panose="020B0503020204020204" pitchFamily="34" charset="-122"/>
                <a:cs typeface="微软雅黑" panose="020B0503020204020204" pitchFamily="34" charset="-122"/>
              </a:rPr>
              <a:t>Transformer)</a:t>
            </a:r>
            <a:r>
              <a:rPr lang="zh-CN" altLang="en-US" sz="2000" spc="7" dirty="0">
                <a:latin typeface="微软雅黑" panose="020B0503020204020204" pitchFamily="34" charset="-122"/>
                <a:cs typeface="微软雅黑" panose="020B0503020204020204" pitchFamily="34" charset="-122"/>
              </a:rPr>
              <a:t>于</a:t>
            </a:r>
            <a:r>
              <a:rPr lang="en-US" altLang="zh-CN" sz="2000" spc="-13" dirty="0">
                <a:latin typeface="微软雅黑" panose="020B0503020204020204" pitchFamily="34" charset="-122"/>
                <a:cs typeface="微软雅黑" panose="020B0503020204020204" pitchFamily="34" charset="-122"/>
              </a:rPr>
              <a:t>2018</a:t>
            </a:r>
            <a:r>
              <a:rPr lang="zh-CN" altLang="en-US" sz="2000" spc="-13" dirty="0">
                <a:latin typeface="微软雅黑" panose="020B0503020204020204" pitchFamily="34" charset="-122"/>
                <a:cs typeface="微软雅黑" panose="020B0503020204020204" pitchFamily="34" charset="-122"/>
              </a:rPr>
              <a:t>年</a:t>
            </a:r>
            <a:r>
              <a:rPr lang="en-US" altLang="zh-CN" sz="2000" spc="-13" dirty="0">
                <a:latin typeface="微软雅黑" panose="020B0503020204020204" pitchFamily="34" charset="-122"/>
                <a:cs typeface="微软雅黑" panose="020B0503020204020204" pitchFamily="34" charset="-122"/>
              </a:rPr>
              <a:t>6</a:t>
            </a:r>
            <a:r>
              <a:rPr lang="zh-CN" altLang="en-US" sz="2000" spc="7" dirty="0">
                <a:latin typeface="微软雅黑" panose="020B0503020204020204" pitchFamily="34" charset="-122"/>
                <a:cs typeface="微软雅黑" panose="020B0503020204020204" pitchFamily="34" charset="-122"/>
              </a:rPr>
              <a:t>月</a:t>
            </a:r>
            <a:r>
              <a:rPr lang="zh-CN" altLang="en-US" sz="2000" spc="-13" dirty="0">
                <a:latin typeface="微软雅黑" panose="020B0503020204020204" pitchFamily="34" charset="-122"/>
                <a:cs typeface="微软雅黑" panose="020B0503020204020204" pitchFamily="34" charset="-122"/>
              </a:rPr>
              <a:t>由</a:t>
            </a:r>
            <a:r>
              <a:rPr lang="en-US" altLang="zh-CN" sz="2000" dirty="0">
                <a:latin typeface="微软雅黑" panose="020B0503020204020204" pitchFamily="34" charset="-122"/>
                <a:cs typeface="微软雅黑" panose="020B0503020204020204" pitchFamily="34" charset="-122"/>
              </a:rPr>
              <a:t>OpenAI</a:t>
            </a:r>
            <a:r>
              <a:rPr lang="zh-CN" altLang="en-US" sz="2000" spc="7" dirty="0">
                <a:latin typeface="微软雅黑" panose="020B0503020204020204" pitchFamily="34" charset="-122"/>
                <a:cs typeface="微软雅黑" panose="020B0503020204020204" pitchFamily="34" charset="-122"/>
              </a:rPr>
              <a:t>首</a:t>
            </a:r>
            <a:r>
              <a:rPr lang="zh-CN" altLang="en-US" sz="2000" spc="-13" dirty="0">
                <a:latin typeface="微软雅黑" panose="020B0503020204020204" pitchFamily="34" charset="-122"/>
                <a:cs typeface="微软雅黑" panose="020B0503020204020204" pitchFamily="34" charset="-122"/>
              </a:rPr>
              <a:t>次</a:t>
            </a:r>
            <a:r>
              <a:rPr lang="zh-CN" altLang="en-US" sz="2000" spc="7" dirty="0">
                <a:latin typeface="微软雅黑" panose="020B0503020204020204" pitchFamily="34" charset="-122"/>
                <a:cs typeface="微软雅黑" panose="020B0503020204020204" pitchFamily="34" charset="-122"/>
              </a:rPr>
              <a:t>提</a:t>
            </a:r>
            <a:r>
              <a:rPr lang="zh-CN" altLang="en-US" sz="2000" spc="-13" dirty="0">
                <a:latin typeface="微软雅黑" panose="020B0503020204020204" pitchFamily="34" charset="-122"/>
                <a:cs typeface="微软雅黑" panose="020B0503020204020204" pitchFamily="34" charset="-122"/>
              </a:rPr>
              <a:t>出</a:t>
            </a:r>
            <a:r>
              <a:rPr lang="zh-CN" altLang="en-US" sz="2000" dirty="0">
                <a:latin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cs typeface="微软雅黑" panose="020B0503020204020204" pitchFamily="34" charset="-122"/>
            </a:endParaRPr>
          </a:p>
          <a:p>
            <a:pPr marL="815975" lvl="1" indent="-342900" algn="l" latinLnBrk="0">
              <a:lnSpc>
                <a:spcPct val="125000"/>
              </a:lnSpc>
              <a:spcBef>
                <a:spcPts val="1135"/>
              </a:spcBef>
              <a:buClrTx/>
              <a:buSzTx/>
              <a:buFont typeface="Wingdings" panose="05000000000000000000" pitchFamily="2" charset="2"/>
              <a:buChar char="n"/>
              <a:tabLst>
                <a:tab pos="398145" algn="l"/>
                <a:tab pos="399415" algn="l"/>
              </a:tabLst>
            </a:pPr>
            <a:r>
              <a:rPr sz="2000" dirty="0">
                <a:latin typeface="微软雅黑" panose="020B0503020204020204" pitchFamily="34" charset="-122"/>
              </a:rPr>
              <a:t>GPT-1</a:t>
            </a:r>
            <a:r>
              <a:rPr sz="2000" dirty="0">
                <a:latin typeface="微软雅黑" panose="020B0503020204020204" pitchFamily="34" charset="-122"/>
                <a:sym typeface="+mn-ea"/>
              </a:rPr>
              <a:t>(20</a:t>
            </a:r>
            <a:r>
              <a:rPr lang="en-US" sz="2000" dirty="0">
                <a:latin typeface="微软雅黑" panose="020B0503020204020204" pitchFamily="34" charset="-122"/>
                <a:sym typeface="+mn-ea"/>
              </a:rPr>
              <a:t>18</a:t>
            </a:r>
            <a:r>
              <a:rPr sz="2000" dirty="0">
                <a:latin typeface="微软雅黑" panose="020B0503020204020204" pitchFamily="34" charset="-122"/>
                <a:sym typeface="+mn-ea"/>
              </a:rPr>
              <a:t>.</a:t>
            </a:r>
            <a:r>
              <a:rPr lang="en-US" sz="2000" dirty="0">
                <a:latin typeface="微软雅黑" panose="020B0503020204020204" pitchFamily="34" charset="-122"/>
                <a:sym typeface="+mn-ea"/>
              </a:rPr>
              <a:t>6</a:t>
            </a:r>
            <a:r>
              <a:rPr sz="2000" dirty="0">
                <a:latin typeface="微软雅黑" panose="020B0503020204020204" pitchFamily="34" charset="-122"/>
                <a:sym typeface="+mn-ea"/>
              </a:rPr>
              <a:t>)</a:t>
            </a:r>
            <a:endParaRPr sz="2000" dirty="0">
              <a:latin typeface="微软雅黑" panose="020B0503020204020204" pitchFamily="34" charset="-122"/>
            </a:endParaRPr>
          </a:p>
          <a:p>
            <a:pPr marL="17145" lvl="1" algn="l" latinLnBrk="0">
              <a:lnSpc>
                <a:spcPct val="125000"/>
              </a:lnSpc>
              <a:spcBef>
                <a:spcPts val="1320"/>
              </a:spcBef>
              <a:buClrTx/>
              <a:buSzTx/>
              <a:buFontTx/>
              <a:buNone/>
            </a:pPr>
            <a:r>
              <a:rPr lang="en-US" altLang="zh-CN" sz="2000" spc="-7" dirty="0">
                <a:latin typeface="微软雅黑" panose="020B0503020204020204" pitchFamily="34" charset="-122"/>
                <a:cs typeface="微软雅黑" panose="020B0503020204020204" pitchFamily="34" charset="-122"/>
              </a:rPr>
              <a:t>       使用无监督预训练和有监督微调相结合的自然语言理解任务的“半监督方法”。GPT1相比于Transformer，模型简化、计算加速，更适合自然语言生成任务（NLG）</a:t>
            </a:r>
            <a:r>
              <a:rPr lang="zh-CN" altLang="en-US" sz="2000" spc="-7" dirty="0">
                <a:latin typeface="微软雅黑" panose="020B0503020204020204" pitchFamily="34" charset="-122"/>
                <a:cs typeface="微软雅黑" panose="020B0503020204020204" pitchFamily="34" charset="-122"/>
              </a:rPr>
              <a:t>。</a:t>
            </a:r>
            <a:endParaRPr lang="en-US" altLang="zh-CN" sz="2000" spc="-7" dirty="0">
              <a:latin typeface="微软雅黑" panose="020B0503020204020204" pitchFamily="34" charset="-122"/>
              <a:cs typeface="微软雅黑" panose="020B0503020204020204" pitchFamily="34" charset="-122"/>
            </a:endParaRPr>
          </a:p>
          <a:p>
            <a:pPr marL="703580" lvl="1" indent="-230505" latinLnBrk="0">
              <a:lnSpc>
                <a:spcPct val="125000"/>
              </a:lnSpc>
              <a:spcBef>
                <a:spcPts val="0"/>
              </a:spcBef>
              <a:buFont typeface="Wingdings" panose="05000000000000000000"/>
              <a:buChar char=""/>
              <a:tabLst>
                <a:tab pos="247015" algn="l"/>
              </a:tabLst>
            </a:pPr>
            <a:r>
              <a:rPr lang="zh-CN" altLang="en-US" sz="2000" spc="-7" dirty="0">
                <a:latin typeface="微软雅黑" panose="020B0503020204020204" pitchFamily="34" charset="-122"/>
              </a:rPr>
              <a:t>相比于</a:t>
            </a:r>
            <a:r>
              <a:rPr lang="en-US" altLang="zh-CN" sz="2000" spc="-7" dirty="0">
                <a:latin typeface="微软雅黑" panose="020B0503020204020204" pitchFamily="34" charset="-122"/>
              </a:rPr>
              <a:t>Transformer</a:t>
            </a:r>
            <a:r>
              <a:rPr lang="zh-CN" altLang="en-US" sz="2000" spc="-7" dirty="0">
                <a:latin typeface="微软雅黑" panose="020B0503020204020204" pitchFamily="34" charset="-122"/>
              </a:rPr>
              <a:t>，</a:t>
            </a:r>
            <a:r>
              <a:rPr lang="en-US" altLang="zh-CN" sz="2000" spc="-7" dirty="0">
                <a:latin typeface="微软雅黑" panose="020B0503020204020204" pitchFamily="34" charset="-122"/>
              </a:rPr>
              <a:t>GPT</a:t>
            </a:r>
            <a:r>
              <a:rPr lang="zh-CN" altLang="en-US" sz="2000" spc="-7" dirty="0">
                <a:latin typeface="微软雅黑" panose="020B0503020204020204" pitchFamily="34" charset="-122"/>
              </a:rPr>
              <a:t>训练了一个</a:t>
            </a:r>
            <a:r>
              <a:rPr lang="en-US" altLang="zh-CN" sz="2000" spc="-7" dirty="0">
                <a:latin typeface="微软雅黑" panose="020B0503020204020204" pitchFamily="34" charset="-122"/>
              </a:rPr>
              <a:t>12</a:t>
            </a:r>
            <a:r>
              <a:rPr lang="zh-CN" altLang="en-US" sz="2000" spc="-7" dirty="0">
                <a:latin typeface="微软雅黑" panose="020B0503020204020204" pitchFamily="34" charset="-122"/>
              </a:rPr>
              <a:t>层仅</a:t>
            </a:r>
            <a:r>
              <a:rPr lang="en-US" altLang="zh-CN" sz="2000" spc="-7" dirty="0">
                <a:latin typeface="微软雅黑" panose="020B0503020204020204" pitchFamily="34" charset="-122"/>
              </a:rPr>
              <a:t>decoder</a:t>
            </a:r>
            <a:r>
              <a:rPr lang="zh-CN" altLang="en-US" sz="2000" spc="-7" dirty="0">
                <a:latin typeface="微软雅黑" panose="020B0503020204020204" pitchFamily="34" charset="-122"/>
              </a:rPr>
              <a:t>的解码器（原</a:t>
            </a:r>
            <a:r>
              <a:rPr lang="en-US" altLang="zh-CN" sz="2000" spc="-7" dirty="0">
                <a:latin typeface="微软雅黑" panose="020B0503020204020204" pitchFamily="34" charset="-122"/>
              </a:rPr>
              <a:t>Transformer</a:t>
            </a:r>
            <a:r>
              <a:rPr lang="zh-CN" altLang="en-US" sz="2000" spc="-7" dirty="0">
                <a:latin typeface="微软雅黑" panose="020B0503020204020204" pitchFamily="34" charset="-122"/>
              </a:rPr>
              <a:t>模型中包含</a:t>
            </a:r>
            <a:r>
              <a:rPr lang="en-US" altLang="zh-CN" sz="2000" spc="-7" dirty="0">
                <a:latin typeface="微软雅黑" panose="020B0503020204020204" pitchFamily="34" charset="-122"/>
              </a:rPr>
              <a:t>6</a:t>
            </a:r>
            <a:r>
              <a:rPr lang="zh-CN" altLang="en-US" sz="2000" spc="-7" dirty="0">
                <a:latin typeface="微软雅黑" panose="020B0503020204020204" pitchFamily="34" charset="-122"/>
              </a:rPr>
              <a:t>层</a:t>
            </a:r>
            <a:r>
              <a:rPr lang="en-US" altLang="zh-CN" sz="2000" spc="-7" dirty="0">
                <a:latin typeface="微软雅黑" panose="020B0503020204020204" pitchFamily="34" charset="-122"/>
              </a:rPr>
              <a:t>Encoder</a:t>
            </a:r>
            <a:r>
              <a:rPr lang="zh-CN" altLang="en-US" sz="2000" spc="-7" dirty="0">
                <a:latin typeface="微软雅黑" panose="020B0503020204020204" pitchFamily="34" charset="-122"/>
              </a:rPr>
              <a:t>和</a:t>
            </a:r>
            <a:r>
              <a:rPr lang="en-US" altLang="zh-CN" sz="2000" spc="-7" dirty="0">
                <a:latin typeface="微软雅黑" panose="020B0503020204020204" pitchFamily="34" charset="-122"/>
              </a:rPr>
              <a:t>6</a:t>
            </a:r>
            <a:r>
              <a:rPr lang="zh-CN" altLang="en-US" sz="2000" spc="-7" dirty="0">
                <a:latin typeface="微软雅黑" panose="020B0503020204020204" pitchFamily="34" charset="-122"/>
              </a:rPr>
              <a:t>层</a:t>
            </a:r>
            <a:r>
              <a:rPr lang="en-US" altLang="zh-CN" sz="2000" spc="-7" dirty="0">
                <a:latin typeface="微软雅黑" panose="020B0503020204020204" pitchFamily="34" charset="-122"/>
              </a:rPr>
              <a:t>Decoder</a:t>
            </a:r>
            <a:r>
              <a:rPr lang="zh-CN" altLang="en-US" sz="2000" spc="-7" dirty="0">
                <a:latin typeface="微软雅黑" panose="020B0503020204020204" pitchFamily="34" charset="-122"/>
              </a:rPr>
              <a:t>两部分）。</a:t>
            </a:r>
            <a:endParaRPr lang="zh-CN" altLang="en-US" sz="2000" spc="-7" dirty="0">
              <a:latin typeface="微软雅黑" panose="020B0503020204020204" pitchFamily="34" charset="-122"/>
            </a:endParaRPr>
          </a:p>
          <a:p>
            <a:pPr marL="703580" marR="6985" lvl="1" indent="-230505" latinLnBrk="0">
              <a:lnSpc>
                <a:spcPct val="125000"/>
              </a:lnSpc>
              <a:spcBef>
                <a:spcPts val="0"/>
              </a:spcBef>
              <a:buFont typeface="Wingdings" panose="05000000000000000000"/>
              <a:buChar char=""/>
              <a:tabLst>
                <a:tab pos="247015" algn="l"/>
              </a:tabLst>
            </a:pPr>
            <a:r>
              <a:rPr lang="zh-CN" altLang="en-US" sz="2000" spc="7" dirty="0">
                <a:latin typeface="微软雅黑" panose="020B0503020204020204" pitchFamily="34" charset="-122"/>
                <a:cs typeface="微软雅黑" panose="020B0503020204020204" pitchFamily="34" charset="-122"/>
              </a:rPr>
              <a:t>相比于</a:t>
            </a:r>
            <a:r>
              <a:rPr lang="en-US" altLang="zh-CN" sz="2000" spc="-7" dirty="0">
                <a:latin typeface="微软雅黑" panose="020B0503020204020204" pitchFamily="34" charset="-122"/>
                <a:cs typeface="微软雅黑" panose="020B0503020204020204" pitchFamily="34" charset="-122"/>
              </a:rPr>
              <a:t>Google</a:t>
            </a:r>
            <a:r>
              <a:rPr lang="zh-CN" altLang="en-US" sz="2000" spc="7" dirty="0">
                <a:latin typeface="微软雅黑" panose="020B0503020204020204" pitchFamily="34" charset="-122"/>
                <a:cs typeface="微软雅黑" panose="020B0503020204020204" pitchFamily="34" charset="-122"/>
              </a:rPr>
              <a:t>的</a:t>
            </a:r>
            <a:r>
              <a:rPr lang="en-US" altLang="zh-CN" sz="2000" spc="-7" dirty="0">
                <a:latin typeface="微软雅黑" panose="020B0503020204020204" pitchFamily="34" charset="-122"/>
                <a:cs typeface="微软雅黑" panose="020B0503020204020204" pitchFamily="34" charset="-122"/>
              </a:rPr>
              <a:t>BERT(Bidirectional</a:t>
            </a:r>
            <a:r>
              <a:rPr lang="en-US" altLang="zh-CN" sz="2000" spc="-67" dirty="0">
                <a:latin typeface="微软雅黑" panose="020B0503020204020204" pitchFamily="34" charset="-122"/>
                <a:cs typeface="微软雅黑" panose="020B0503020204020204" pitchFamily="34" charset="-122"/>
              </a:rPr>
              <a:t> </a:t>
            </a:r>
            <a:r>
              <a:rPr lang="en-US" altLang="zh-CN" sz="2000" spc="-7" dirty="0">
                <a:latin typeface="微软雅黑" panose="020B0503020204020204" pitchFamily="34" charset="-122"/>
                <a:cs typeface="微软雅黑" panose="020B0503020204020204" pitchFamily="34" charset="-122"/>
              </a:rPr>
              <a:t>Encoder</a:t>
            </a:r>
            <a:r>
              <a:rPr lang="en-US" altLang="zh-CN" sz="2000" spc="-13" dirty="0">
                <a:latin typeface="微软雅黑" panose="020B0503020204020204" pitchFamily="34" charset="-122"/>
                <a:cs typeface="微软雅黑" panose="020B0503020204020204" pitchFamily="34" charset="-122"/>
              </a:rPr>
              <a:t> </a:t>
            </a:r>
            <a:r>
              <a:rPr lang="en-US" altLang="zh-CN" sz="2000" dirty="0">
                <a:latin typeface="微软雅黑" panose="020B0503020204020204" pitchFamily="34" charset="-122"/>
                <a:cs typeface="微软雅黑" panose="020B0503020204020204" pitchFamily="34" charset="-122"/>
              </a:rPr>
              <a:t>Representations</a:t>
            </a:r>
            <a:r>
              <a:rPr lang="en-US" altLang="zh-CN" sz="2000" spc="-47" dirty="0">
                <a:latin typeface="微软雅黑" panose="020B0503020204020204" pitchFamily="34" charset="-122"/>
                <a:cs typeface="微软雅黑" panose="020B0503020204020204" pitchFamily="34" charset="-122"/>
              </a:rPr>
              <a:t> </a:t>
            </a:r>
            <a:r>
              <a:rPr lang="en-US" altLang="zh-CN" sz="2000" dirty="0">
                <a:latin typeface="微软雅黑" panose="020B0503020204020204" pitchFamily="34" charset="-122"/>
                <a:cs typeface="微软雅黑" panose="020B0503020204020204" pitchFamily="34" charset="-122"/>
              </a:rPr>
              <a:t>from</a:t>
            </a:r>
            <a:r>
              <a:rPr lang="en-US" altLang="zh-CN" sz="2000" spc="-27" dirty="0">
                <a:latin typeface="微软雅黑" panose="020B0503020204020204" pitchFamily="34" charset="-122"/>
                <a:cs typeface="微软雅黑" panose="020B0503020204020204" pitchFamily="34" charset="-122"/>
              </a:rPr>
              <a:t> </a:t>
            </a:r>
            <a:r>
              <a:rPr lang="en-US" altLang="zh-CN" sz="2000" dirty="0">
                <a:latin typeface="微软雅黑" panose="020B0503020204020204" pitchFamily="34" charset="-122"/>
                <a:cs typeface="微软雅黑" panose="020B0503020204020204" pitchFamily="34" charset="-122"/>
              </a:rPr>
              <a:t>Transformers, </a:t>
            </a:r>
            <a:r>
              <a:rPr lang="zh-CN" altLang="en-US" sz="2000" spc="7" dirty="0">
                <a:latin typeface="微软雅黑" panose="020B0503020204020204" pitchFamily="34" charset="-122"/>
                <a:cs typeface="微软雅黑" panose="020B0503020204020204" pitchFamily="34" charset="-122"/>
              </a:rPr>
              <a:t>双</a:t>
            </a:r>
            <a:r>
              <a:rPr lang="zh-CN" altLang="en-US" sz="2000" spc="-13" dirty="0">
                <a:latin typeface="微软雅黑" panose="020B0503020204020204" pitchFamily="34" charset="-122"/>
                <a:cs typeface="微软雅黑" panose="020B0503020204020204" pitchFamily="34" charset="-122"/>
              </a:rPr>
              <a:t>向</a:t>
            </a:r>
            <a:r>
              <a:rPr lang="zh-CN" altLang="en-US" sz="2000" spc="7" dirty="0">
                <a:latin typeface="微软雅黑" panose="020B0503020204020204" pitchFamily="34" charset="-122"/>
                <a:cs typeface="微软雅黑" panose="020B0503020204020204" pitchFamily="34" charset="-122"/>
              </a:rPr>
              <a:t>编</a:t>
            </a:r>
            <a:r>
              <a:rPr lang="zh-CN" altLang="en-US" sz="2000" spc="-13" dirty="0">
                <a:latin typeface="微软雅黑" panose="020B0503020204020204" pitchFamily="34" charset="-122"/>
                <a:cs typeface="微软雅黑" panose="020B0503020204020204" pitchFamily="34" charset="-122"/>
              </a:rPr>
              <a:t>码</a:t>
            </a:r>
            <a:r>
              <a:rPr lang="en-US" altLang="zh-CN" sz="2000" spc="-7" dirty="0">
                <a:latin typeface="微软雅黑" panose="020B0503020204020204" pitchFamily="34" charset="-122"/>
                <a:cs typeface="微软雅黑" panose="020B0503020204020204" pitchFamily="34" charset="-122"/>
              </a:rPr>
              <a:t>Transformer)</a:t>
            </a:r>
            <a:r>
              <a:rPr lang="zh-CN" altLang="en-US" sz="2000" spc="-7" dirty="0">
                <a:latin typeface="微软雅黑" panose="020B0503020204020204" pitchFamily="34" charset="-122"/>
                <a:cs typeface="微软雅黑" panose="020B0503020204020204" pitchFamily="34" charset="-122"/>
              </a:rPr>
              <a:t>，</a:t>
            </a:r>
            <a:r>
              <a:rPr lang="en-US" altLang="zh-CN" sz="2000" spc="-67" dirty="0">
                <a:latin typeface="微软雅黑" panose="020B0503020204020204" pitchFamily="34" charset="-122"/>
                <a:cs typeface="微软雅黑" panose="020B0503020204020204" pitchFamily="34" charset="-122"/>
              </a:rPr>
              <a:t> </a:t>
            </a:r>
            <a:r>
              <a:rPr lang="en-US" altLang="zh-CN" sz="2000" dirty="0">
                <a:latin typeface="微软雅黑" panose="020B0503020204020204" pitchFamily="34" charset="-122"/>
                <a:cs typeface="微软雅黑" panose="020B0503020204020204" pitchFamily="34" charset="-122"/>
              </a:rPr>
              <a:t>GPT</a:t>
            </a:r>
            <a:r>
              <a:rPr lang="zh-CN" altLang="en-US" sz="2000" spc="20" dirty="0">
                <a:latin typeface="微软雅黑" panose="020B0503020204020204" pitchFamily="34" charset="-122"/>
                <a:cs typeface="微软雅黑" panose="020B0503020204020204" pitchFamily="34" charset="-122"/>
              </a:rPr>
              <a:t>仅采</a:t>
            </a:r>
            <a:r>
              <a:rPr lang="zh-CN" altLang="en-US" sz="2000" spc="7" dirty="0">
                <a:latin typeface="微软雅黑" panose="020B0503020204020204" pitchFamily="34" charset="-122"/>
                <a:cs typeface="微软雅黑" panose="020B0503020204020204" pitchFamily="34" charset="-122"/>
              </a:rPr>
              <a:t>用上文</a:t>
            </a:r>
            <a:r>
              <a:rPr lang="zh-CN" altLang="en-US" sz="2000" spc="20" dirty="0">
                <a:latin typeface="微软雅黑" panose="020B0503020204020204" pitchFamily="34" charset="-122"/>
                <a:cs typeface="微软雅黑" panose="020B0503020204020204" pitchFamily="34" charset="-122"/>
              </a:rPr>
              <a:t>预</a:t>
            </a:r>
            <a:r>
              <a:rPr lang="zh-CN" altLang="en-US" sz="2000" spc="7" dirty="0">
                <a:latin typeface="微软雅黑" panose="020B0503020204020204" pitchFamily="34" charset="-122"/>
                <a:cs typeface="微软雅黑" panose="020B0503020204020204" pitchFamily="34" charset="-122"/>
              </a:rPr>
              <a:t>测单词</a:t>
            </a:r>
            <a:r>
              <a:rPr lang="zh-CN" altLang="en-US" sz="2000" spc="-7" dirty="0">
                <a:latin typeface="微软雅黑" panose="020B0503020204020204" pitchFamily="34" charset="-122"/>
                <a:cs typeface="微软雅黑" panose="020B0503020204020204" pitchFamily="34" charset="-122"/>
              </a:rPr>
              <a:t>（</a:t>
            </a:r>
            <a:r>
              <a:rPr lang="en-US" altLang="zh-CN" sz="2000" spc="-7" dirty="0">
                <a:latin typeface="微软雅黑" panose="020B0503020204020204" pitchFamily="34" charset="-122"/>
                <a:cs typeface="微软雅黑" panose="020B0503020204020204" pitchFamily="34" charset="-122"/>
              </a:rPr>
              <a:t>BERT</a:t>
            </a:r>
            <a:r>
              <a:rPr lang="zh-CN" altLang="en-US" sz="2000" spc="7" dirty="0">
                <a:latin typeface="微软雅黑" panose="020B0503020204020204" pitchFamily="34" charset="-122"/>
                <a:cs typeface="微软雅黑" panose="020B0503020204020204" pitchFamily="34" charset="-122"/>
              </a:rPr>
              <a:t>采用</a:t>
            </a:r>
            <a:r>
              <a:rPr lang="zh-CN" altLang="en-US" sz="2000" spc="-13" dirty="0">
                <a:latin typeface="微软雅黑" panose="020B0503020204020204" pitchFamily="34" charset="-122"/>
                <a:cs typeface="微软雅黑" panose="020B0503020204020204" pitchFamily="34" charset="-122"/>
              </a:rPr>
              <a:t>了</a:t>
            </a:r>
            <a:r>
              <a:rPr lang="zh-CN" altLang="en-US" sz="2000" spc="7" dirty="0">
                <a:latin typeface="微软雅黑" panose="020B0503020204020204" pitchFamily="34" charset="-122"/>
                <a:cs typeface="微软雅黑" panose="020B0503020204020204" pitchFamily="34" charset="-122"/>
              </a:rPr>
              <a:t>基</a:t>
            </a:r>
            <a:r>
              <a:rPr lang="zh-CN" altLang="en-US" sz="2000" spc="-13" dirty="0">
                <a:latin typeface="微软雅黑" panose="020B0503020204020204" pitchFamily="34" charset="-122"/>
                <a:cs typeface="微软雅黑" panose="020B0503020204020204" pitchFamily="34" charset="-122"/>
              </a:rPr>
              <a:t>于</a:t>
            </a:r>
            <a:r>
              <a:rPr lang="zh-CN" altLang="en-US" sz="2000" spc="7" dirty="0">
                <a:latin typeface="微软雅黑" panose="020B0503020204020204" pitchFamily="34" charset="-122"/>
                <a:cs typeface="微软雅黑" panose="020B0503020204020204" pitchFamily="34" charset="-122"/>
              </a:rPr>
              <a:t>上</a:t>
            </a:r>
            <a:r>
              <a:rPr lang="zh-CN" altLang="en-US" sz="2000" spc="-13" dirty="0">
                <a:latin typeface="微软雅黑" panose="020B0503020204020204" pitchFamily="34" charset="-122"/>
                <a:cs typeface="微软雅黑" panose="020B0503020204020204" pitchFamily="34" charset="-122"/>
              </a:rPr>
              <a:t>下</a:t>
            </a:r>
            <a:r>
              <a:rPr lang="zh-CN" altLang="en-US" sz="2000" spc="7" dirty="0">
                <a:latin typeface="微软雅黑" panose="020B0503020204020204" pitchFamily="34" charset="-122"/>
                <a:cs typeface="微软雅黑" panose="020B0503020204020204" pitchFamily="34" charset="-122"/>
              </a:rPr>
              <a:t>文</a:t>
            </a:r>
            <a:r>
              <a:rPr lang="zh-CN" altLang="en-US" sz="2000" spc="-13" dirty="0">
                <a:latin typeface="微软雅黑" panose="020B0503020204020204" pitchFamily="34" charset="-122"/>
                <a:cs typeface="微软雅黑" panose="020B0503020204020204" pitchFamily="34" charset="-122"/>
              </a:rPr>
              <a:t>双</a:t>
            </a:r>
            <a:r>
              <a:rPr lang="zh-CN" altLang="en-US" sz="2000" spc="7" dirty="0">
                <a:latin typeface="微软雅黑" panose="020B0503020204020204" pitchFamily="34" charset="-122"/>
                <a:cs typeface="微软雅黑" panose="020B0503020204020204" pitchFamily="34" charset="-122"/>
              </a:rPr>
              <a:t>向</a:t>
            </a:r>
            <a:r>
              <a:rPr lang="zh-CN" altLang="en-US" sz="2000" spc="-13" dirty="0">
                <a:latin typeface="微软雅黑" panose="020B0503020204020204" pitchFamily="34" charset="-122"/>
                <a:cs typeface="微软雅黑" panose="020B0503020204020204" pitchFamily="34" charset="-122"/>
              </a:rPr>
              <a:t>的</a:t>
            </a:r>
            <a:r>
              <a:rPr lang="zh-CN" altLang="en-US" sz="2000" spc="7" dirty="0">
                <a:latin typeface="微软雅黑" panose="020B0503020204020204" pitchFamily="34" charset="-122"/>
                <a:cs typeface="微软雅黑" panose="020B0503020204020204" pitchFamily="34" charset="-122"/>
              </a:rPr>
              <a:t>预</a:t>
            </a:r>
            <a:r>
              <a:rPr lang="zh-CN" altLang="en-US" sz="2000" spc="-13" dirty="0">
                <a:latin typeface="微软雅黑" panose="020B0503020204020204" pitchFamily="34" charset="-122"/>
                <a:cs typeface="微软雅黑" panose="020B0503020204020204" pitchFamily="34" charset="-122"/>
              </a:rPr>
              <a:t>测</a:t>
            </a:r>
            <a:r>
              <a:rPr lang="zh-CN" altLang="en-US" sz="2000" spc="7" dirty="0">
                <a:latin typeface="微软雅黑" panose="020B0503020204020204" pitchFamily="34" charset="-122"/>
                <a:cs typeface="微软雅黑" panose="020B0503020204020204" pitchFamily="34" charset="-122"/>
              </a:rPr>
              <a:t>手</a:t>
            </a:r>
            <a:r>
              <a:rPr lang="zh-CN" altLang="en-US" sz="2000" spc="-13" dirty="0">
                <a:latin typeface="微软雅黑" panose="020B0503020204020204" pitchFamily="34" charset="-122"/>
                <a:cs typeface="微软雅黑" panose="020B0503020204020204" pitchFamily="34" charset="-122"/>
              </a:rPr>
              <a:t>段</a:t>
            </a:r>
            <a:r>
              <a:rPr lang="zh-CN" altLang="en-US" sz="2000" spc="7" dirty="0">
                <a:latin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cs typeface="微软雅黑" panose="020B0503020204020204" pitchFamily="34" charset="-122"/>
            </a:endParaRPr>
          </a:p>
          <a:p>
            <a:pPr marL="760095" lvl="1" indent="-285750" latinLnBrk="0">
              <a:lnSpc>
                <a:spcPct val="125000"/>
              </a:lnSpc>
              <a:spcBef>
                <a:spcPts val="0"/>
              </a:spcBef>
              <a:buFont typeface="Wingdings" panose="05000000000000000000" pitchFamily="2" charset="2"/>
              <a:buChar char="ü"/>
            </a:pPr>
            <a:r>
              <a:rPr lang="en-US" altLang="zh-CN" sz="2000" spc="-7" dirty="0">
                <a:latin typeface="微软雅黑" panose="020B0503020204020204" pitchFamily="34" charset="-122"/>
                <a:cs typeface="微软雅黑" panose="020B0503020204020204" pitchFamily="34" charset="-122"/>
              </a:rPr>
              <a:t>ChatGPT</a:t>
            </a:r>
            <a:r>
              <a:rPr lang="zh-CN" altLang="en-US" sz="2000" dirty="0">
                <a:latin typeface="微软雅黑" panose="020B0503020204020204" pitchFamily="34" charset="-122"/>
                <a:cs typeface="微软雅黑" panose="020B0503020204020204" pitchFamily="34" charset="-122"/>
              </a:rPr>
              <a:t>的表现更</a:t>
            </a:r>
            <a:r>
              <a:rPr lang="zh-CN" altLang="en-US" sz="2000" spc="-20" dirty="0">
                <a:latin typeface="微软雅黑" panose="020B0503020204020204" pitchFamily="34" charset="-122"/>
                <a:cs typeface="微软雅黑" panose="020B0503020204020204" pitchFamily="34" charset="-122"/>
              </a:rPr>
              <a:t>贴</a:t>
            </a:r>
            <a:r>
              <a:rPr lang="zh-CN" altLang="en-US" sz="2000" dirty="0">
                <a:latin typeface="微软雅黑" panose="020B0503020204020204" pitchFamily="34" charset="-122"/>
                <a:cs typeface="微软雅黑" panose="020B0503020204020204" pitchFamily="34" charset="-122"/>
              </a:rPr>
              <a:t>近人</a:t>
            </a:r>
            <a:r>
              <a:rPr lang="zh-CN" altLang="en-US" sz="2000" spc="-20" dirty="0">
                <a:latin typeface="微软雅黑" panose="020B0503020204020204" pitchFamily="34" charset="-122"/>
                <a:cs typeface="微软雅黑" panose="020B0503020204020204" pitchFamily="34" charset="-122"/>
              </a:rPr>
              <a:t>类</a:t>
            </a:r>
            <a:r>
              <a:rPr lang="zh-CN" altLang="en-US" sz="2000" dirty="0">
                <a:latin typeface="微软雅黑" panose="020B0503020204020204" pitchFamily="34" charset="-122"/>
                <a:cs typeface="微软雅黑" panose="020B0503020204020204" pitchFamily="34" charset="-122"/>
              </a:rPr>
              <a:t>意图</a:t>
            </a:r>
            <a:r>
              <a:rPr lang="zh-CN" altLang="en-US" sz="2000" spc="-20" dirty="0">
                <a:latin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cs typeface="微软雅黑" panose="020B0503020204020204" pitchFamily="34" charset="-122"/>
              </a:rPr>
              <a:t>部分</a:t>
            </a:r>
            <a:r>
              <a:rPr lang="zh-CN" altLang="en-US" sz="2000" spc="-20" dirty="0">
                <a:latin typeface="微软雅黑" panose="020B0503020204020204" pitchFamily="34" charset="-122"/>
                <a:cs typeface="微软雅黑" panose="020B0503020204020204" pitchFamily="34" charset="-122"/>
              </a:rPr>
              <a:t>因</a:t>
            </a:r>
            <a:r>
              <a:rPr lang="zh-CN" altLang="en-US" sz="2000" dirty="0">
                <a:latin typeface="微软雅黑" panose="020B0503020204020204" pitchFamily="34" charset="-122"/>
                <a:cs typeface="微软雅黑" panose="020B0503020204020204" pitchFamily="34" charset="-122"/>
              </a:rPr>
              <a:t>为一</a:t>
            </a:r>
            <a:r>
              <a:rPr lang="zh-CN" altLang="en-US" sz="2000" spc="-20" dirty="0">
                <a:latin typeface="微软雅黑" panose="020B0503020204020204" pitchFamily="34" charset="-122"/>
                <a:cs typeface="微软雅黑" panose="020B0503020204020204" pitchFamily="34" charset="-122"/>
              </a:rPr>
              <a:t>开</a:t>
            </a:r>
            <a:r>
              <a:rPr lang="zh-CN" altLang="en-US" sz="2000" dirty="0">
                <a:latin typeface="微软雅黑" panose="020B0503020204020204" pitchFamily="34" charset="-122"/>
                <a:cs typeface="微软雅黑" panose="020B0503020204020204" pitchFamily="34" charset="-122"/>
              </a:rPr>
              <a:t>始</a:t>
            </a:r>
            <a:r>
              <a:rPr lang="en-US" altLang="zh-CN" sz="2000" spc="-13" dirty="0">
                <a:latin typeface="微软雅黑" panose="020B0503020204020204" pitchFamily="34" charset="-122"/>
                <a:cs typeface="微软雅黑" panose="020B0503020204020204" pitchFamily="34" charset="-122"/>
              </a:rPr>
              <a:t>GPT</a:t>
            </a:r>
            <a:r>
              <a:rPr lang="zh-CN" altLang="en-US" sz="2000" spc="-13" dirty="0">
                <a:latin typeface="微软雅黑" panose="020B0503020204020204" pitchFamily="34" charset="-122"/>
                <a:cs typeface="微软雅黑" panose="020B0503020204020204" pitchFamily="34" charset="-122"/>
              </a:rPr>
              <a:t>就</a:t>
            </a:r>
            <a:r>
              <a:rPr lang="zh-CN" altLang="en-US" sz="2000" dirty="0">
                <a:latin typeface="微软雅黑" panose="020B0503020204020204" pitchFamily="34" charset="-122"/>
                <a:cs typeface="微软雅黑" panose="020B0503020204020204" pitchFamily="34" charset="-122"/>
              </a:rPr>
              <a:t>是基</a:t>
            </a:r>
            <a:r>
              <a:rPr lang="zh-CN" altLang="en-US" sz="2000" spc="-20" dirty="0">
                <a:latin typeface="微软雅黑" panose="020B0503020204020204" pitchFamily="34" charset="-122"/>
                <a:cs typeface="微软雅黑" panose="020B0503020204020204" pitchFamily="34" charset="-122"/>
              </a:rPr>
              <a:t>于</a:t>
            </a:r>
            <a:r>
              <a:rPr lang="zh-CN" altLang="en-US" sz="2000" dirty="0">
                <a:latin typeface="微软雅黑" panose="020B0503020204020204" pitchFamily="34" charset="-122"/>
                <a:cs typeface="微软雅黑" panose="020B0503020204020204" pitchFamily="34" charset="-122"/>
              </a:rPr>
              <a:t>上文</a:t>
            </a:r>
            <a:r>
              <a:rPr lang="zh-CN" altLang="en-US" sz="2000" spc="-20" dirty="0">
                <a:latin typeface="微软雅黑" panose="020B0503020204020204" pitchFamily="34" charset="-122"/>
                <a:cs typeface="微软雅黑" panose="020B0503020204020204" pitchFamily="34" charset="-122"/>
              </a:rPr>
              <a:t>的</a:t>
            </a:r>
            <a:r>
              <a:rPr lang="zh-CN" altLang="en-US" sz="2000" dirty="0">
                <a:latin typeface="微软雅黑" panose="020B0503020204020204" pitchFamily="34" charset="-122"/>
                <a:cs typeface="微软雅黑" panose="020B0503020204020204" pitchFamily="34" charset="-122"/>
              </a:rPr>
              <a:t>预测</a:t>
            </a:r>
            <a:r>
              <a:rPr lang="zh-CN" altLang="en-US" sz="2000" spc="-20" dirty="0">
                <a:latin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cs typeface="微软雅黑" panose="020B0503020204020204" pitchFamily="34" charset="-122"/>
              </a:rPr>
              <a:t>这更</a:t>
            </a:r>
            <a:r>
              <a:rPr lang="zh-CN" altLang="en-US" sz="2000" spc="-20" dirty="0">
                <a:latin typeface="微软雅黑" panose="020B0503020204020204" pitchFamily="34" charset="-122"/>
                <a:cs typeface="微软雅黑" panose="020B0503020204020204" pitchFamily="34" charset="-122"/>
              </a:rPr>
              <a:t>贴</a:t>
            </a:r>
            <a:r>
              <a:rPr lang="zh-CN" altLang="en-US" sz="2000" dirty="0">
                <a:latin typeface="微软雅黑" panose="020B0503020204020204" pitchFamily="34" charset="-122"/>
                <a:cs typeface="微软雅黑" panose="020B0503020204020204" pitchFamily="34" charset="-122"/>
              </a:rPr>
              <a:t>近人</a:t>
            </a:r>
            <a:r>
              <a:rPr lang="zh-CN" altLang="en-US" sz="2000" spc="-20" dirty="0">
                <a:latin typeface="微软雅黑" panose="020B0503020204020204" pitchFamily="34" charset="-122"/>
                <a:cs typeface="微软雅黑" panose="020B0503020204020204" pitchFamily="34" charset="-122"/>
              </a:rPr>
              <a:t>类</a:t>
            </a:r>
            <a:r>
              <a:rPr lang="zh-CN" altLang="en-US" sz="2000" dirty="0">
                <a:latin typeface="微软雅黑" panose="020B0503020204020204" pitchFamily="34" charset="-122"/>
                <a:cs typeface="微软雅黑" panose="020B0503020204020204" pitchFamily="34" charset="-122"/>
              </a:rPr>
              <a:t>的话</a:t>
            </a:r>
            <a:r>
              <a:rPr lang="zh-CN" altLang="en-US" sz="2000" spc="-20" dirty="0">
                <a:latin typeface="微软雅黑" panose="020B0503020204020204" pitchFamily="34" charset="-122"/>
                <a:cs typeface="微软雅黑" panose="020B0503020204020204" pitchFamily="34" charset="-122"/>
              </a:rPr>
              <a:t>语</a:t>
            </a:r>
            <a:r>
              <a:rPr lang="zh-CN" altLang="en-US" sz="2000" dirty="0">
                <a:latin typeface="微软雅黑" panose="020B0503020204020204" pitchFamily="34" charset="-122"/>
                <a:cs typeface="微软雅黑" panose="020B0503020204020204" pitchFamily="34" charset="-122"/>
              </a:rPr>
              <a:t>模式</a:t>
            </a:r>
            <a:r>
              <a:rPr lang="zh-CN" altLang="en-US" sz="2000" spc="-20" dirty="0">
                <a:latin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cs typeface="微软雅黑" panose="020B0503020204020204" pitchFamily="34" charset="-122"/>
              </a:rPr>
              <a:t>因为</a:t>
            </a:r>
            <a:r>
              <a:rPr lang="zh-CN" altLang="en-US" sz="2000" spc="-20" dirty="0">
                <a:latin typeface="微软雅黑" panose="020B0503020204020204" pitchFamily="34" charset="-122"/>
                <a:cs typeface="微软雅黑" panose="020B0503020204020204" pitchFamily="34" charset="-122"/>
              </a:rPr>
              <a:t>人</a:t>
            </a:r>
            <a:r>
              <a:rPr lang="zh-CN" altLang="en-US" sz="2000" dirty="0">
                <a:latin typeface="微软雅黑" panose="020B0503020204020204" pitchFamily="34" charset="-122"/>
                <a:cs typeface="微软雅黑" panose="020B0503020204020204" pitchFamily="34" charset="-122"/>
              </a:rPr>
              <a:t>类言</a:t>
            </a:r>
            <a:r>
              <a:rPr lang="zh-CN" altLang="en-US" sz="2000" spc="-20" dirty="0">
                <a:latin typeface="微软雅黑" panose="020B0503020204020204" pitchFamily="34" charset="-122"/>
                <a:cs typeface="微软雅黑" panose="020B0503020204020204" pitchFamily="34" charset="-122"/>
              </a:rPr>
              <a:t>语</a:t>
            </a:r>
            <a:r>
              <a:rPr lang="zh-CN" altLang="en-US" sz="2000" dirty="0">
                <a:latin typeface="微软雅黑" panose="020B0503020204020204" pitchFamily="34" charset="-122"/>
                <a:cs typeface="微软雅黑" panose="020B0503020204020204" pitchFamily="34" charset="-122"/>
              </a:rPr>
              <a:t>无法</a:t>
            </a:r>
            <a:r>
              <a:rPr lang="zh-CN" altLang="en-US" sz="2000" spc="-20" dirty="0">
                <a:latin typeface="微软雅黑" panose="020B0503020204020204" pitchFamily="34" charset="-122"/>
                <a:cs typeface="微软雅黑" panose="020B0503020204020204" pitchFamily="34" charset="-122"/>
              </a:rPr>
              <a:t>基</a:t>
            </a:r>
            <a:r>
              <a:rPr lang="zh-CN" altLang="en-US" sz="2000" dirty="0">
                <a:latin typeface="微软雅黑" panose="020B0503020204020204" pitchFamily="34" charset="-122"/>
                <a:cs typeface="微软雅黑" panose="020B0503020204020204" pitchFamily="34" charset="-122"/>
              </a:rPr>
              <a:t>于将</a:t>
            </a:r>
            <a:r>
              <a:rPr lang="zh-CN" altLang="en-US" sz="2000" spc="-20" dirty="0">
                <a:latin typeface="微软雅黑" panose="020B0503020204020204" pitchFamily="34" charset="-122"/>
                <a:cs typeface="微软雅黑" panose="020B0503020204020204" pitchFamily="34" charset="-122"/>
              </a:rPr>
              <a:t>来</a:t>
            </a:r>
            <a:r>
              <a:rPr lang="zh-CN" altLang="en-US" sz="2000" dirty="0">
                <a:latin typeface="微软雅黑" panose="020B0503020204020204" pitchFamily="34" charset="-122"/>
                <a:cs typeface="微软雅黑" panose="020B0503020204020204" pitchFamily="34" charset="-122"/>
              </a:rPr>
              <a:t>的话做分</a:t>
            </a:r>
            <a:r>
              <a:rPr lang="zh-CN" altLang="en-US" sz="2000" spc="-20" dirty="0">
                <a:latin typeface="微软雅黑" panose="020B0503020204020204" pitchFamily="34" charset="-122"/>
                <a:cs typeface="微软雅黑" panose="020B0503020204020204" pitchFamily="34" charset="-122"/>
              </a:rPr>
              <a:t>析</a:t>
            </a:r>
            <a:r>
              <a:rPr lang="zh-CN" altLang="en-US" sz="2000" dirty="0">
                <a:latin typeface="微软雅黑" panose="020B0503020204020204" pitchFamily="34" charset="-122"/>
                <a:cs typeface="微软雅黑" panose="020B0503020204020204" pitchFamily="34" charset="-122"/>
              </a:rPr>
              <a:t>。</a:t>
            </a:r>
            <a:endParaRPr sz="2000" b="1" dirty="0">
              <a:latin typeface="微软雅黑" panose="020B0503020204020204" pitchFamily="34" charset="-122"/>
              <a:cs typeface="微软雅黑" panose="020B0503020204020204" pitchFamily="34" charset="-122"/>
            </a:endParaRPr>
          </a:p>
        </p:txBody>
      </p:sp>
      <p:sp>
        <p:nvSpPr>
          <p:cNvPr id="21" name="标题 20"/>
          <p:cNvSpPr>
            <a:spLocks noGrp="1"/>
          </p:cNvSpPr>
          <p:nvPr>
            <p:ph type="title"/>
          </p:nvPr>
        </p:nvSpPr>
        <p:spPr>
          <a:xfrm>
            <a:off x="707053" y="239551"/>
            <a:ext cx="11523662" cy="677863"/>
          </a:xfrm>
        </p:spPr>
        <p:txBody>
          <a:bodyPr/>
          <a:lstStyle/>
          <a:p>
            <a:pPr algn="l"/>
            <a:r>
              <a:rPr lang="en-US" altLang="zh-CN" dirty="0">
                <a:solidFill>
                  <a:schemeClr val="tx1"/>
                </a:solidFill>
              </a:rPr>
              <a:t>GPT</a:t>
            </a:r>
            <a:endParaRPr lang="zh-CN" altLang="en-US" b="0" dirty="0">
              <a:solidFill>
                <a:schemeClr val="tx1"/>
              </a:solidFill>
            </a:endParaRPr>
          </a:p>
        </p:txBody>
      </p:sp>
      <p:sp>
        <p:nvSpPr>
          <p:cNvPr id="3" name="文本框 2"/>
          <p:cNvSpPr txBox="1"/>
          <p:nvPr/>
        </p:nvSpPr>
        <p:spPr>
          <a:xfrm>
            <a:off x="707053" y="1331744"/>
            <a:ext cx="6097712" cy="461665"/>
          </a:xfrm>
          <a:prstGeom prst="rect">
            <a:avLst/>
          </a:prstGeom>
          <a:noFill/>
        </p:spPr>
        <p:txBody>
          <a:bodyPr wrap="square">
            <a:spAutoFit/>
          </a:bodyPr>
          <a:lstStyle/>
          <a:p>
            <a:r>
              <a:rPr lang="en-US" altLang="zh-CN" b="1" spc="-14" dirty="0"/>
              <a:t>GPT(Generative Pre-trained Transformer)</a:t>
            </a:r>
            <a:endParaRPr lang="zh-CN" altLang="en-US" b="1" spc="-14"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697757" y="1174112"/>
            <a:ext cx="10978727" cy="4060825"/>
          </a:xfrm>
          <a:prstGeom prst="rect">
            <a:avLst/>
          </a:prstGeom>
        </p:spPr>
        <p:txBody>
          <a:bodyPr vert="horz" wrap="square" lIns="0" tIns="143933" rIns="0" bIns="0" rtlCol="0">
            <a:spAutoFit/>
          </a:bodyPr>
          <a:lstStyle/>
          <a:p>
            <a:pPr marL="815975" lvl="1" indent="-342900" latinLnBrk="0">
              <a:lnSpc>
                <a:spcPct val="125000"/>
              </a:lnSpc>
              <a:spcBef>
                <a:spcPts val="1135"/>
              </a:spcBef>
              <a:buFont typeface="Wingdings" panose="05000000000000000000" pitchFamily="2" charset="2"/>
              <a:buChar char="n"/>
              <a:tabLst>
                <a:tab pos="398145" algn="l"/>
                <a:tab pos="399415" algn="l"/>
              </a:tabLst>
            </a:pPr>
            <a:r>
              <a:rPr sz="2000" dirty="0">
                <a:latin typeface="微软雅黑" panose="020B0503020204020204" pitchFamily="34" charset="-122"/>
              </a:rPr>
              <a:t>GPT-2</a:t>
            </a:r>
            <a:r>
              <a:rPr lang="en-US" sz="2000" dirty="0">
                <a:latin typeface="微软雅黑" panose="020B0503020204020204" pitchFamily="34" charset="-122"/>
              </a:rPr>
              <a:t>(</a:t>
            </a:r>
            <a:r>
              <a:rPr lang="en-US" altLang="zh-CN" sz="2000" dirty="0">
                <a:latin typeface="微软雅黑" panose="020B0503020204020204" pitchFamily="34" charset="-122"/>
              </a:rPr>
              <a:t>2019.2)</a:t>
            </a:r>
            <a:endParaRPr lang="en-US" altLang="zh-CN" sz="2000" dirty="0">
              <a:latin typeface="微软雅黑" panose="020B0503020204020204" pitchFamily="34" charset="-122"/>
            </a:endParaRPr>
          </a:p>
          <a:p>
            <a:pPr marL="17145" lvl="1" algn="l" latinLnBrk="0">
              <a:lnSpc>
                <a:spcPct val="125000"/>
              </a:lnSpc>
              <a:spcBef>
                <a:spcPts val="1320"/>
              </a:spcBef>
              <a:buClrTx/>
              <a:buSzTx/>
              <a:buFontTx/>
              <a:buNone/>
            </a:pPr>
            <a:r>
              <a:rPr lang="en-US" altLang="zh-CN" sz="2000" spc="-7" dirty="0">
                <a:latin typeface="微软雅黑" panose="020B0503020204020204" pitchFamily="34" charset="-122"/>
                <a:cs typeface="微软雅黑" panose="020B0503020204020204" pitchFamily="34" charset="-122"/>
              </a:rPr>
              <a:t>       在GPT-1的基础上进行诸多改进，GPT-2聚焦在无监督和zero-shot（零次学习，即</a:t>
            </a:r>
            <a:r>
              <a:rPr lang="en-US" altLang="zh-CN" sz="2000" b="0" i="0" spc="-7" dirty="0">
                <a:latin typeface="微软雅黑" panose="020B0503020204020204" pitchFamily="34" charset="-122"/>
                <a:cs typeface="微软雅黑" panose="020B0503020204020204" pitchFamily="34" charset="-122"/>
              </a:rPr>
              <a:t>模型能够识别、分类或理解在训练过程中未见过的类别或概念</a:t>
            </a:r>
            <a:r>
              <a:rPr lang="en-US" altLang="zh-CN" sz="2000" spc="-7" dirty="0">
                <a:latin typeface="微软雅黑" panose="020B0503020204020204" pitchFamily="34" charset="-122"/>
                <a:cs typeface="微软雅黑" panose="020B0503020204020204" pitchFamily="34" charset="-122"/>
              </a:rPr>
              <a:t>）上。</a:t>
            </a:r>
            <a:endParaRPr lang="en-US" altLang="zh-CN" sz="2000" spc="-7" dirty="0">
              <a:latin typeface="微软雅黑" panose="020B0503020204020204" pitchFamily="34" charset="-122"/>
              <a:cs typeface="微软雅黑" panose="020B0503020204020204" pitchFamily="34" charset="-122"/>
            </a:endParaRPr>
          </a:p>
          <a:p>
            <a:pPr marL="703580" lvl="1" indent="-230505" latinLnBrk="0">
              <a:lnSpc>
                <a:spcPct val="125000"/>
              </a:lnSpc>
              <a:spcBef>
                <a:spcPts val="895"/>
              </a:spcBef>
              <a:buFont typeface="Wingdings" panose="05000000000000000000"/>
              <a:buChar char=""/>
              <a:tabLst>
                <a:tab pos="247015" algn="l"/>
              </a:tabLst>
            </a:pPr>
            <a:r>
              <a:rPr sz="2000" dirty="0">
                <a:latin typeface="微软雅黑" panose="020B0503020204020204" pitchFamily="34" charset="-122"/>
              </a:rPr>
              <a:t>在GPT-2阶段，OpenAI去掉了GPT-1阶段的有监督微调</a:t>
            </a:r>
            <a:r>
              <a:rPr lang="en-US" sz="2000" dirty="0">
                <a:latin typeface="微软雅黑" panose="020B0503020204020204" pitchFamily="34" charset="-122"/>
              </a:rPr>
              <a:t>(</a:t>
            </a:r>
            <a:r>
              <a:rPr sz="2000" dirty="0">
                <a:latin typeface="微软雅黑" panose="020B0503020204020204" pitchFamily="34" charset="-122"/>
              </a:rPr>
              <a:t>fine-tuning</a:t>
            </a:r>
            <a:r>
              <a:rPr lang="en-US" sz="2000" dirty="0">
                <a:latin typeface="微软雅黑" panose="020B0503020204020204" pitchFamily="34" charset="-122"/>
              </a:rPr>
              <a:t>)</a:t>
            </a:r>
            <a:r>
              <a:rPr sz="2000" dirty="0">
                <a:latin typeface="微软雅黑" panose="020B0503020204020204" pitchFamily="34" charset="-122"/>
              </a:rPr>
              <a:t>，成为无监督模型。</a:t>
            </a:r>
            <a:endParaRPr sz="2000" dirty="0">
              <a:latin typeface="微软雅黑" panose="020B0503020204020204" pitchFamily="34" charset="-122"/>
            </a:endParaRPr>
          </a:p>
          <a:p>
            <a:pPr marL="703580" marR="51435" lvl="1" indent="-230505" latinLnBrk="0">
              <a:lnSpc>
                <a:spcPct val="125000"/>
              </a:lnSpc>
              <a:spcBef>
                <a:spcPts val="15"/>
              </a:spcBef>
              <a:buFont typeface="Wingdings" panose="05000000000000000000"/>
              <a:buChar char=""/>
              <a:tabLst>
                <a:tab pos="247015" algn="l"/>
              </a:tabLst>
            </a:pPr>
            <a:r>
              <a:rPr sz="2000" dirty="0">
                <a:latin typeface="微软雅黑" panose="020B0503020204020204" pitchFamily="34" charset="-122"/>
              </a:rPr>
              <a:t>大模型GPT-2是一个1.5B</a:t>
            </a:r>
            <a:r>
              <a:rPr lang="zh-CN" altLang="en-US" sz="2000" dirty="0">
                <a:latin typeface="微软雅黑" panose="020B0503020204020204" pitchFamily="34" charset="-122"/>
              </a:rPr>
              <a:t>（十亿）</a:t>
            </a:r>
            <a:r>
              <a:rPr sz="2000" dirty="0">
                <a:latin typeface="微软雅黑" panose="020B0503020204020204" pitchFamily="34" charset="-122"/>
              </a:rPr>
              <a:t>参数的Transformer，在其相关论文中它在8个测试语言建模数据集中的7个数据集上实现了当时最先进的结果。 </a:t>
            </a:r>
            <a:r>
              <a:rPr lang="en-US" altLang="zh-CN" sz="2000" dirty="0">
                <a:latin typeface="微软雅黑" panose="020B0503020204020204" pitchFamily="34" charset="-122"/>
              </a:rPr>
              <a:t>GPT-2</a:t>
            </a:r>
            <a:r>
              <a:rPr sz="2000" dirty="0">
                <a:latin typeface="微软雅黑" panose="020B0503020204020204" pitchFamily="34" charset="-122"/>
              </a:rPr>
              <a:t>模型中，Transfomer堆叠至48层。GPT-2的数据集增加到8 million的网页、大小40GB的文本。</a:t>
            </a:r>
            <a:endParaRPr lang="en-US" sz="2000" dirty="0">
              <a:latin typeface="微软雅黑" panose="020B0503020204020204" pitchFamily="34" charset="-122"/>
            </a:endParaRPr>
          </a:p>
          <a:p>
            <a:pPr marL="800100" marR="51435" lvl="2" indent="-342900" latinLnBrk="0">
              <a:lnSpc>
                <a:spcPct val="125000"/>
              </a:lnSpc>
              <a:spcBef>
                <a:spcPts val="0"/>
              </a:spcBef>
              <a:buFont typeface="Wingdings" panose="05000000000000000000" pitchFamily="2" charset="2"/>
              <a:buChar char="n"/>
              <a:tabLst>
                <a:tab pos="247015" algn="l"/>
              </a:tabLst>
            </a:pPr>
            <a:r>
              <a:rPr lang="en-US" altLang="zh-CN" sz="2000" spc="-20" dirty="0">
                <a:latin typeface="微软雅黑" panose="020B0503020204020204" pitchFamily="34" charset="-122"/>
              </a:rPr>
              <a:t>GPT-3(2020.5)</a:t>
            </a:r>
            <a:endParaRPr lang="en-US" altLang="zh-CN" sz="2000" spc="-20" dirty="0">
              <a:latin typeface="微软雅黑" panose="020B0503020204020204" pitchFamily="34" charset="-122"/>
            </a:endParaRPr>
          </a:p>
          <a:p>
            <a:pPr marL="17145" lvl="1" algn="l" latinLnBrk="0">
              <a:lnSpc>
                <a:spcPct val="125000"/>
              </a:lnSpc>
              <a:spcBef>
                <a:spcPts val="1320"/>
              </a:spcBef>
              <a:buClrTx/>
              <a:buSzTx/>
              <a:buFontTx/>
              <a:buNone/>
            </a:pPr>
            <a:r>
              <a:rPr lang="en-US" altLang="zh-CN" sz="2000" spc="-7" dirty="0">
                <a:latin typeface="微软雅黑" panose="020B0503020204020204" pitchFamily="34" charset="-122"/>
                <a:cs typeface="微软雅黑" panose="020B0503020204020204" pitchFamily="34" charset="-122"/>
              </a:rPr>
              <a:t>       取得突破性进展，few-shot设置下任务结果难以与人类作品区分开来。 </a:t>
            </a:r>
            <a:endParaRPr lang="en-US" altLang="zh-CN" sz="2000" spc="-7" dirty="0">
              <a:latin typeface="微软雅黑" panose="020B0503020204020204" pitchFamily="34" charset="-122"/>
              <a:cs typeface="微软雅黑" panose="020B0503020204020204" pitchFamily="34" charset="-122"/>
            </a:endParaRPr>
          </a:p>
        </p:txBody>
      </p:sp>
      <p:sp>
        <p:nvSpPr>
          <p:cNvPr id="20" name="标题 20"/>
          <p:cNvSpPr>
            <a:spLocks noGrp="1"/>
          </p:cNvSpPr>
          <p:nvPr>
            <p:ph type="title"/>
          </p:nvPr>
        </p:nvSpPr>
        <p:spPr>
          <a:xfrm>
            <a:off x="607041" y="240197"/>
            <a:ext cx="2902922" cy="677863"/>
          </a:xfrm>
        </p:spPr>
        <p:txBody>
          <a:bodyPr/>
          <a:lstStyle/>
          <a:p>
            <a:pPr algn="l"/>
            <a:r>
              <a:rPr lang="en-US" altLang="zh-CN" dirty="0">
                <a:solidFill>
                  <a:schemeClr val="tx1"/>
                </a:solidFill>
              </a:rPr>
              <a:t>GPT</a:t>
            </a:r>
            <a:endParaRPr lang="zh-CN" altLang="en-US" dirty="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58039" y="1264329"/>
            <a:ext cx="11488064" cy="5600065"/>
          </a:xfrm>
          <a:prstGeom prst="rect">
            <a:avLst/>
          </a:prstGeom>
        </p:spPr>
        <p:txBody>
          <a:bodyPr vert="horz" wrap="square" lIns="0" tIns="16933" rIns="0" bIns="0" rtlCol="0">
            <a:spAutoFit/>
          </a:bodyPr>
          <a:lstStyle/>
          <a:p>
            <a:pPr marL="815975" marR="233680" lvl="1" indent="-342900" latinLnBrk="0">
              <a:lnSpc>
                <a:spcPct val="125000"/>
              </a:lnSpc>
              <a:spcBef>
                <a:spcPts val="135"/>
              </a:spcBef>
              <a:buFont typeface="Wingdings" panose="05000000000000000000" pitchFamily="2" charset="2"/>
              <a:buChar char="n"/>
              <a:tabLst>
                <a:tab pos="398145" algn="l"/>
                <a:tab pos="399415" algn="l"/>
              </a:tabLst>
            </a:pPr>
            <a:r>
              <a:rPr sz="2000" spc="-20" dirty="0" err="1">
                <a:latin typeface="微软雅黑" panose="020B0503020204020204" pitchFamily="34" charset="-122"/>
              </a:rPr>
              <a:t>InstructGPT</a:t>
            </a:r>
            <a:endParaRPr sz="2000" spc="-20" dirty="0" err="1">
              <a:latin typeface="微软雅黑" panose="020B0503020204020204" pitchFamily="34" charset="-122"/>
            </a:endParaRPr>
          </a:p>
          <a:p>
            <a:pPr marL="17145" lvl="1" algn="l" latinLnBrk="0">
              <a:lnSpc>
                <a:spcPct val="125000"/>
              </a:lnSpc>
              <a:spcBef>
                <a:spcPts val="1320"/>
              </a:spcBef>
              <a:buClrTx/>
              <a:buSzTx/>
              <a:buFontTx/>
              <a:buNone/>
            </a:pPr>
            <a:r>
              <a:rPr lang="en-US" altLang="zh-CN" sz="2000" spc="-7" dirty="0">
                <a:latin typeface="微软雅黑" panose="020B0503020204020204" pitchFamily="34" charset="-122"/>
                <a:cs typeface="微软雅黑" panose="020B0503020204020204" pitchFamily="34" charset="-122"/>
              </a:rPr>
              <a:t>       使用来自人类反馈的强化学习方案RLHF(reinforcement learning from human feedback)， 通过对大语言模型进行微调，从而能够在参数减少的情况下，实现优于GPT-3的功能。InstructGPT提出的背景：</a:t>
            </a:r>
            <a:endParaRPr lang="en-US" altLang="zh-CN" sz="2000" spc="-7" dirty="0">
              <a:latin typeface="微软雅黑" panose="020B0503020204020204" pitchFamily="34" charset="-122"/>
              <a:cs typeface="微软雅黑" panose="020B0503020204020204" pitchFamily="34" charset="-122"/>
            </a:endParaRPr>
          </a:p>
          <a:p>
            <a:pPr marL="855980" marR="114300" lvl="1" indent="-382905" latinLnBrk="0">
              <a:lnSpc>
                <a:spcPct val="125000"/>
              </a:lnSpc>
              <a:spcBef>
                <a:spcPts val="105"/>
              </a:spcBef>
              <a:buFont typeface="Wingdings" panose="05000000000000000000"/>
              <a:buChar char=""/>
              <a:tabLst>
                <a:tab pos="399415" algn="l"/>
              </a:tabLst>
            </a:pPr>
            <a:r>
              <a:rPr lang="zh-CN" altLang="en-US" sz="2000" spc="-20" dirty="0">
                <a:latin typeface="微软雅黑" panose="020B0503020204020204" pitchFamily="34" charset="-122"/>
              </a:rPr>
              <a:t>使语言模型更大并不意味着它们能够更好地遵循用户的意图。例如大型语言模型可以生成不真实、有毒或对用户毫无帮助的输出，即这些模型与其用户不一致。</a:t>
            </a:r>
            <a:endParaRPr lang="en-US" altLang="zh-CN" sz="2000" spc="-20" dirty="0">
              <a:latin typeface="微软雅黑" panose="020B0503020204020204" pitchFamily="34" charset="-122"/>
            </a:endParaRPr>
          </a:p>
          <a:p>
            <a:pPr marL="855980" marR="114300" lvl="1" indent="-382905" latinLnBrk="0">
              <a:lnSpc>
                <a:spcPct val="125000"/>
              </a:lnSpc>
              <a:spcBef>
                <a:spcPts val="105"/>
              </a:spcBef>
              <a:buFont typeface="Wingdings" panose="05000000000000000000"/>
              <a:buChar char=""/>
              <a:tabLst>
                <a:tab pos="399415" algn="l"/>
              </a:tabLst>
            </a:pPr>
            <a:r>
              <a:rPr lang="zh-CN" altLang="en-US" sz="2000" spc="-20" dirty="0">
                <a:latin typeface="微软雅黑" panose="020B0503020204020204" pitchFamily="34" charset="-122"/>
              </a:rPr>
              <a:t>另外，</a:t>
            </a:r>
            <a:r>
              <a:rPr lang="en-US" altLang="zh-CN" sz="2000" spc="-20" dirty="0">
                <a:latin typeface="微软雅黑" panose="020B0503020204020204" pitchFamily="34" charset="-122"/>
              </a:rPr>
              <a:t>GPT-3</a:t>
            </a:r>
            <a:r>
              <a:rPr lang="zh-CN" altLang="en-US" sz="2000" spc="-20" dirty="0">
                <a:latin typeface="微软雅黑" panose="020B0503020204020204" pitchFamily="34" charset="-122"/>
              </a:rPr>
              <a:t>虽然选择了少样本学习</a:t>
            </a:r>
            <a:r>
              <a:rPr lang="en-US" altLang="zh-CN" sz="2000" spc="-20" dirty="0">
                <a:latin typeface="微软雅黑" panose="020B0503020204020204" pitchFamily="34" charset="-122"/>
              </a:rPr>
              <a:t>(few-shot)</a:t>
            </a:r>
            <a:r>
              <a:rPr lang="zh-CN" altLang="en-US" sz="2000" spc="-20" dirty="0">
                <a:latin typeface="微软雅黑" panose="020B0503020204020204" pitchFamily="34" charset="-122"/>
              </a:rPr>
              <a:t>和继续坚持了</a:t>
            </a:r>
            <a:r>
              <a:rPr lang="en-US" altLang="zh-CN" sz="2000" spc="-20" dirty="0">
                <a:latin typeface="微软雅黑" panose="020B0503020204020204" pitchFamily="34" charset="-122"/>
              </a:rPr>
              <a:t>GPT-2</a:t>
            </a:r>
            <a:r>
              <a:rPr lang="zh-CN" altLang="en-US" sz="2000" spc="-20" dirty="0">
                <a:latin typeface="微软雅黑" panose="020B0503020204020204" pitchFamily="34" charset="-122"/>
              </a:rPr>
              <a:t>的无监督学习</a:t>
            </a:r>
            <a:r>
              <a:rPr lang="en-US" altLang="zh-CN" sz="2000" spc="-20" dirty="0">
                <a:latin typeface="微软雅黑" panose="020B0503020204020204" pitchFamily="34" charset="-122"/>
              </a:rPr>
              <a:t>(zero-shot) </a:t>
            </a:r>
            <a:r>
              <a:rPr lang="zh-CN" altLang="en-US" sz="2000" spc="-20" dirty="0">
                <a:latin typeface="微软雅黑" panose="020B0503020204020204" pitchFamily="34" charset="-122"/>
              </a:rPr>
              <a:t>，但基于</a:t>
            </a:r>
            <a:r>
              <a:rPr lang="en-US" altLang="zh-CN" sz="2000" spc="-20" dirty="0">
                <a:latin typeface="微软雅黑" panose="020B0503020204020204" pitchFamily="34" charset="-122"/>
              </a:rPr>
              <a:t>few-shot</a:t>
            </a:r>
            <a:r>
              <a:rPr lang="zh-CN" altLang="en-US" sz="2000" spc="-20" dirty="0">
                <a:latin typeface="微软雅黑" panose="020B0503020204020204" pitchFamily="34" charset="-122"/>
              </a:rPr>
              <a:t>和</a:t>
            </a:r>
            <a:r>
              <a:rPr lang="en-US" altLang="zh-CN" sz="2000" spc="-20" dirty="0">
                <a:latin typeface="微软雅黑" panose="020B0503020204020204" pitchFamily="34" charset="-122"/>
              </a:rPr>
              <a:t>zero-shot</a:t>
            </a:r>
            <a:r>
              <a:rPr lang="zh-CN" altLang="en-US" sz="2000" spc="-20" dirty="0">
                <a:latin typeface="微软雅黑" panose="020B0503020204020204" pitchFamily="34" charset="-122"/>
              </a:rPr>
              <a:t>的效果，稍逊于</a:t>
            </a:r>
            <a:r>
              <a:rPr lang="en-US" altLang="zh-CN" sz="2000" spc="-20" dirty="0">
                <a:latin typeface="微软雅黑" panose="020B0503020204020204" pitchFamily="34" charset="-122"/>
              </a:rPr>
              <a:t>GPT-1</a:t>
            </a:r>
            <a:r>
              <a:rPr lang="zh-CN" altLang="en-US" sz="2000" spc="-20" dirty="0">
                <a:latin typeface="微软雅黑" panose="020B0503020204020204" pitchFamily="34" charset="-122"/>
              </a:rPr>
              <a:t>监督微调</a:t>
            </a:r>
            <a:r>
              <a:rPr lang="en-US" altLang="zh-CN" sz="2000" spc="-20" dirty="0">
                <a:latin typeface="微软雅黑" panose="020B0503020204020204" pitchFamily="34" charset="-122"/>
              </a:rPr>
              <a:t>(fine-tuning)</a:t>
            </a:r>
            <a:r>
              <a:rPr lang="zh-CN" altLang="en-US" sz="2000" spc="-20" dirty="0">
                <a:latin typeface="微软雅黑" panose="020B0503020204020204" pitchFamily="34" charset="-122"/>
              </a:rPr>
              <a:t>的方式。</a:t>
            </a:r>
            <a:endParaRPr lang="zh-CN" altLang="en-US" sz="2000" spc="-20" dirty="0">
              <a:latin typeface="微软雅黑" panose="020B0503020204020204" pitchFamily="34" charset="-122"/>
            </a:endParaRPr>
          </a:p>
          <a:p>
            <a:pPr marL="855980" lvl="1" indent="-382905" latinLnBrk="0">
              <a:lnSpc>
                <a:spcPct val="125000"/>
              </a:lnSpc>
              <a:spcBef>
                <a:spcPts val="845"/>
              </a:spcBef>
              <a:buFont typeface="Wingdings" panose="05000000000000000000"/>
              <a:buChar char=""/>
              <a:tabLst>
                <a:tab pos="399415" algn="l"/>
              </a:tabLst>
            </a:pPr>
            <a:r>
              <a:rPr lang="zh-CN" altLang="en-US" sz="2000" spc="-20" dirty="0">
                <a:latin typeface="微软雅黑" panose="020B0503020204020204" pitchFamily="34" charset="-122"/>
              </a:rPr>
              <a:t>基于以上背景，</a:t>
            </a:r>
            <a:r>
              <a:rPr lang="en-US" altLang="zh-CN" sz="2000" spc="-20" dirty="0">
                <a:latin typeface="微软雅黑" panose="020B0503020204020204" pitchFamily="34" charset="-122"/>
              </a:rPr>
              <a:t>OpenAI</a:t>
            </a:r>
            <a:r>
              <a:rPr lang="zh-CN" altLang="en-US" sz="2000" spc="-20" dirty="0">
                <a:latin typeface="微软雅黑" panose="020B0503020204020204" pitchFamily="34" charset="-122"/>
              </a:rPr>
              <a:t>在</a:t>
            </a:r>
            <a:r>
              <a:rPr lang="en-US" altLang="zh-CN" sz="2000" spc="-20" dirty="0">
                <a:latin typeface="微软雅黑" panose="020B0503020204020204" pitchFamily="34" charset="-122"/>
              </a:rPr>
              <a:t>GPT-3</a:t>
            </a:r>
            <a:r>
              <a:rPr lang="zh-CN" altLang="en-US" sz="2000" spc="-20" dirty="0">
                <a:latin typeface="微软雅黑" panose="020B0503020204020204" pitchFamily="34" charset="-122"/>
              </a:rPr>
              <a:t>基础上根据人类反馈的强化学习方案</a:t>
            </a:r>
            <a:r>
              <a:rPr lang="en-US" altLang="zh-CN" sz="2000" spc="-20" dirty="0">
                <a:latin typeface="微软雅黑" panose="020B0503020204020204" pitchFamily="34" charset="-122"/>
              </a:rPr>
              <a:t>RHLF</a:t>
            </a:r>
            <a:r>
              <a:rPr lang="zh-CN" altLang="en-US" sz="2000" spc="-20" dirty="0">
                <a:latin typeface="微软雅黑" panose="020B0503020204020204" pitchFamily="34" charset="-122"/>
              </a:rPr>
              <a:t>，训练出奖励模型</a:t>
            </a:r>
            <a:r>
              <a:rPr lang="en-US" altLang="zh-CN" sz="2000" spc="-20" dirty="0">
                <a:latin typeface="微软雅黑" panose="020B0503020204020204" pitchFamily="34" charset="-122"/>
              </a:rPr>
              <a:t>(Reward</a:t>
            </a:r>
            <a:r>
              <a:rPr lang="zh-CN" altLang="en-US" sz="2000" spc="-20" dirty="0">
                <a:latin typeface="微软雅黑" panose="020B0503020204020204" pitchFamily="34" charset="-122"/>
              </a:rPr>
              <a:t> </a:t>
            </a:r>
            <a:r>
              <a:rPr lang="en-US" altLang="zh-CN" sz="2000" spc="-20" dirty="0">
                <a:latin typeface="微软雅黑" panose="020B0503020204020204" pitchFamily="34" charset="-122"/>
              </a:rPr>
              <a:t>Model)</a:t>
            </a:r>
            <a:r>
              <a:rPr lang="zh-CN" altLang="en-US" sz="2000" spc="-20" dirty="0">
                <a:latin typeface="微软雅黑" panose="020B0503020204020204" pitchFamily="34" charset="-122"/>
              </a:rPr>
              <a:t>去训练学习模型，即用</a:t>
            </a:r>
            <a:r>
              <a:rPr lang="en-US" altLang="zh-CN" sz="2000" spc="-20" dirty="0">
                <a:latin typeface="微软雅黑" panose="020B0503020204020204" pitchFamily="34" charset="-122"/>
              </a:rPr>
              <a:t>AI</a:t>
            </a:r>
            <a:r>
              <a:rPr lang="zh-CN" altLang="en-US" sz="2000" spc="-20" dirty="0">
                <a:latin typeface="微软雅黑" panose="020B0503020204020204" pitchFamily="34" charset="-122"/>
              </a:rPr>
              <a:t>（奖励模型）训练</a:t>
            </a:r>
            <a:r>
              <a:rPr lang="en-US" altLang="zh-CN" sz="2000" spc="-20" dirty="0">
                <a:latin typeface="微软雅黑" panose="020B0503020204020204" pitchFamily="34" charset="-122"/>
              </a:rPr>
              <a:t>AI</a:t>
            </a:r>
            <a:r>
              <a:rPr lang="zh-CN" altLang="en-US" sz="2000" spc="-20" dirty="0">
                <a:latin typeface="微软雅黑" panose="020B0503020204020204" pitchFamily="34" charset="-122"/>
              </a:rPr>
              <a:t>（学习模型）的思路。</a:t>
            </a:r>
            <a:endParaRPr lang="en-US" altLang="zh-CN" sz="2000" spc="-20" dirty="0">
              <a:latin typeface="微软雅黑" panose="020B0503020204020204" pitchFamily="34" charset="-122"/>
            </a:endParaRPr>
          </a:p>
          <a:p>
            <a:pPr marL="815975" lvl="1" indent="-342900" latinLnBrk="0">
              <a:lnSpc>
                <a:spcPct val="125000"/>
              </a:lnSpc>
              <a:spcBef>
                <a:spcPts val="845"/>
              </a:spcBef>
              <a:buFont typeface="Wingdings" panose="05000000000000000000" pitchFamily="2" charset="2"/>
              <a:buChar char="n"/>
              <a:tabLst>
                <a:tab pos="399415" algn="l"/>
              </a:tabLst>
            </a:pPr>
            <a:r>
              <a:rPr lang="en-US" altLang="zh-CN" sz="2000" spc="-20" dirty="0">
                <a:latin typeface="微软雅黑" panose="020B0503020204020204" pitchFamily="34" charset="-122"/>
              </a:rPr>
              <a:t>ChatGPT</a:t>
            </a:r>
            <a:endParaRPr lang="en-US" altLang="zh-CN" sz="2000" spc="-20" dirty="0">
              <a:latin typeface="微软雅黑" panose="020B0503020204020204" pitchFamily="34" charset="-122"/>
            </a:endParaRPr>
          </a:p>
          <a:p>
            <a:pPr marL="17145" lvl="1" algn="l" latinLnBrk="0">
              <a:lnSpc>
                <a:spcPct val="125000"/>
              </a:lnSpc>
              <a:spcBef>
                <a:spcPts val="1320"/>
              </a:spcBef>
              <a:buClrTx/>
              <a:buSzTx/>
              <a:buFontTx/>
              <a:buNone/>
            </a:pPr>
            <a:r>
              <a:rPr lang="en-US" altLang="zh-CN" sz="2000" spc="-7" dirty="0">
                <a:latin typeface="微软雅黑" panose="020B0503020204020204" pitchFamily="34" charset="-122"/>
                <a:cs typeface="微软雅黑" panose="020B0503020204020204" pitchFamily="34" charset="-122"/>
              </a:rPr>
              <a:t>       与InstructGPT属于相同代际的模型。ChatGPT只是在InstructGPT的基础上增加了Chat属性，且开放了公众测试。</a:t>
            </a:r>
            <a:endParaRPr lang="en-US" altLang="zh-CN" sz="2000" spc="-7" dirty="0">
              <a:latin typeface="微软雅黑" panose="020B0503020204020204" pitchFamily="34" charset="-122"/>
              <a:cs typeface="微软雅黑" panose="020B0503020204020204" pitchFamily="34" charset="-122"/>
            </a:endParaRPr>
          </a:p>
        </p:txBody>
      </p:sp>
      <p:sp>
        <p:nvSpPr>
          <p:cNvPr id="13" name="标题 20"/>
          <p:cNvSpPr>
            <a:spLocks noGrp="1"/>
          </p:cNvSpPr>
          <p:nvPr>
            <p:ph type="title"/>
          </p:nvPr>
        </p:nvSpPr>
        <p:spPr>
          <a:xfrm>
            <a:off x="607041" y="240197"/>
            <a:ext cx="2902922" cy="677863"/>
          </a:xfrm>
        </p:spPr>
        <p:txBody>
          <a:bodyPr/>
          <a:lstStyle/>
          <a:p>
            <a:pPr algn="l"/>
            <a:r>
              <a:rPr lang="en-US" altLang="zh-CN" dirty="0">
                <a:solidFill>
                  <a:schemeClr val="tx1"/>
                </a:solidFill>
              </a:rPr>
              <a:t>GPT</a:t>
            </a:r>
            <a:endParaRPr lang="zh-CN" altLang="en-US"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52463" y="267701"/>
            <a:ext cx="8719958" cy="743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latin typeface="Arial" panose="020B0604020202020204" pitchFamily="34" charset="0"/>
                <a:cs typeface="Arial" panose="020B0604020202020204" pitchFamily="34" charset="0"/>
              </a:rPr>
              <a:t>1.</a:t>
            </a:r>
            <a:r>
              <a:rPr lang="zh-CN" altLang="en-US" dirty="0">
                <a:latin typeface="Arial" panose="020B0604020202020204" pitchFamily="34" charset="0"/>
                <a:cs typeface="Arial" panose="020B0604020202020204" pitchFamily="34" charset="0"/>
              </a:rPr>
              <a:t>大模型概述</a:t>
            </a:r>
            <a:endParaRPr lang="zh-CN" altLang="en-US" dirty="0">
              <a:latin typeface="Arial" panose="020B0604020202020204" pitchFamily="34" charset="0"/>
              <a:cs typeface="Arial" panose="020B0604020202020204" pitchFamily="34" charset="0"/>
            </a:endParaRPr>
          </a:p>
        </p:txBody>
      </p:sp>
      <p:sp>
        <p:nvSpPr>
          <p:cNvPr id="5" name="文本框 4"/>
          <p:cNvSpPr txBox="1"/>
          <p:nvPr/>
        </p:nvSpPr>
        <p:spPr>
          <a:xfrm>
            <a:off x="652463" y="1516420"/>
            <a:ext cx="10878603" cy="281320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cs typeface="Arial" panose="020B0604020202020204" pitchFamily="34" charset="0"/>
              </a:rPr>
              <a:t>大模型，英文名叫</a:t>
            </a:r>
            <a:r>
              <a:rPr lang="en-US" altLang="zh-CN" sz="2000" dirty="0">
                <a:cs typeface="Arial" panose="020B0604020202020204" pitchFamily="34" charset="0"/>
              </a:rPr>
              <a:t>Large Model</a:t>
            </a:r>
            <a:r>
              <a:rPr lang="zh-CN" altLang="en-US" sz="2000" dirty="0">
                <a:cs typeface="Arial" panose="020B0604020202020204" pitchFamily="34" charset="0"/>
              </a:rPr>
              <a:t>，最初叫</a:t>
            </a:r>
            <a:r>
              <a:rPr lang="en-US" altLang="zh-CN" sz="2000" dirty="0">
                <a:cs typeface="Arial" panose="020B0604020202020204" pitchFamily="34" charset="0"/>
              </a:rPr>
              <a:t>Large Language Model(LLM), </a:t>
            </a:r>
            <a:r>
              <a:rPr lang="zh-CN" altLang="en-US" sz="2000" dirty="0">
                <a:cs typeface="Arial" panose="020B0604020202020204" pitchFamily="34" charset="0"/>
              </a:rPr>
              <a:t>即大规模语言模型，其没有准确的定义</a:t>
            </a:r>
            <a:r>
              <a:rPr lang="en-US" altLang="zh-CN" sz="2000" dirty="0">
                <a:cs typeface="Arial" panose="020B0604020202020204" pitchFamily="34" charset="0"/>
              </a:rPr>
              <a:t>,</a:t>
            </a:r>
            <a:r>
              <a:rPr lang="zh-CN" altLang="en-US" sz="2000" dirty="0">
                <a:cs typeface="Arial" panose="020B0604020202020204" pitchFamily="34" charset="0"/>
              </a:rPr>
              <a:t>。早期的时候，也叫</a:t>
            </a:r>
            <a:r>
              <a:rPr lang="en-US" altLang="zh-CN" sz="2000" dirty="0">
                <a:cs typeface="Arial" panose="020B0604020202020204" pitchFamily="34" charset="0"/>
              </a:rPr>
              <a:t>Foundation Model</a:t>
            </a:r>
            <a:r>
              <a:rPr lang="zh-CN" altLang="en-US" sz="2000" dirty="0">
                <a:cs typeface="Arial" panose="020B0604020202020204" pitchFamily="34" charset="0"/>
              </a:rPr>
              <a:t>，基础模型。大模型是一个简称，完整的叫法应该是“人工智能预训练大模型”。</a:t>
            </a:r>
            <a:endParaRPr lang="zh-CN" altLang="en-US" sz="2000" dirty="0">
              <a:cs typeface="Arial" panose="020B0604020202020204" pitchFamily="34" charset="0"/>
            </a:endParaRPr>
          </a:p>
          <a:p>
            <a:pPr marL="342900" indent="-342900">
              <a:lnSpc>
                <a:spcPct val="150000"/>
              </a:lnSpc>
              <a:buFont typeface="Arial" panose="020B0604020202020204" pitchFamily="34" charset="0"/>
              <a:buChar char="•"/>
            </a:pPr>
            <a:r>
              <a:rPr lang="zh-CN" altLang="en-US" sz="2000" dirty="0">
                <a:cs typeface="Arial" panose="020B0604020202020204" pitchFamily="34" charset="0"/>
              </a:rPr>
              <a:t>统一预训练模型</a:t>
            </a:r>
            <a:r>
              <a:rPr lang="en-US" altLang="zh-CN" sz="2000" dirty="0">
                <a:cs typeface="Arial" panose="020B0604020202020204" pitchFamily="34" charset="0"/>
              </a:rPr>
              <a:t>(Unified Pre-trained Model)</a:t>
            </a:r>
            <a:r>
              <a:rPr lang="zh-CN" altLang="en-US" sz="2000" dirty="0">
                <a:cs typeface="Arial" panose="020B0604020202020204" pitchFamily="34" charset="0"/>
              </a:rPr>
              <a:t>‌是指能够同时处理多种模态数据的预训练模型，能够在文本、图像和音频等多种模态之间进行学习和迁移。这种模型的设计目的是为了更好地适应现实世界中复杂多变的数据环境，提高模型在不同任务和场景下的泛化能力。</a:t>
            </a:r>
            <a:endParaRPr lang="en-US" altLang="zh-CN" sz="2000" dirty="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607041" y="1265611"/>
            <a:ext cx="10996379" cy="5417820"/>
          </a:xfrm>
          <a:prstGeom prst="rect">
            <a:avLst/>
          </a:prstGeom>
        </p:spPr>
        <p:txBody>
          <a:bodyPr vert="horz" wrap="square" lIns="0" tIns="16933" rIns="0" bIns="0" rtlCol="0">
            <a:spAutoFit/>
          </a:bodyPr>
          <a:lstStyle/>
          <a:p>
            <a:pPr marR="180975">
              <a:lnSpc>
                <a:spcPct val="150000"/>
              </a:lnSpc>
              <a:spcBef>
                <a:spcPts val="0"/>
              </a:spcBef>
              <a:tabLst>
                <a:tab pos="398145" algn="l"/>
                <a:tab pos="399415" algn="l"/>
              </a:tabLst>
            </a:pPr>
            <a:r>
              <a:rPr lang="en-US" sz="1800" dirty="0">
                <a:latin typeface="微软雅黑" panose="020B0503020204020204" pitchFamily="34" charset="-122"/>
                <a:cs typeface="微软雅黑" panose="020B0503020204020204" pitchFamily="34" charset="-122"/>
              </a:rPr>
              <a:t>OpenAI </a:t>
            </a:r>
            <a:r>
              <a:rPr lang="zh-CN" altLang="en-US" sz="1800" dirty="0">
                <a:latin typeface="微软雅黑" panose="020B0503020204020204" pitchFamily="34" charset="-122"/>
                <a:cs typeface="微软雅黑" panose="020B0503020204020204" pitchFamily="34" charset="-122"/>
              </a:rPr>
              <a:t>提供了一系列功能各异的模型，以满足不同应用需求：</a:t>
            </a:r>
            <a:endParaRPr lang="zh-CN" altLang="en-US" sz="1800" dirty="0">
              <a:latin typeface="微软雅黑" panose="020B0503020204020204" pitchFamily="34" charset="-122"/>
              <a:cs typeface="微软雅黑" panose="020B0503020204020204" pitchFamily="34" charset="-122"/>
            </a:endParaRPr>
          </a:p>
          <a:p>
            <a:pPr marR="180975">
              <a:lnSpc>
                <a:spcPct val="150000"/>
              </a:lnSpc>
              <a:spcBef>
                <a:spcPts val="0"/>
              </a:spcBef>
              <a:tabLst>
                <a:tab pos="398145" algn="l"/>
                <a:tab pos="399415" algn="l"/>
              </a:tabLst>
            </a:pPr>
            <a:r>
              <a:rPr lang="zh-CN" altLang="en-US" sz="1800" dirty="0">
                <a:latin typeface="微软雅黑" panose="020B0503020204020204" pitchFamily="34" charset="-122"/>
                <a:cs typeface="微软雅黑" panose="020B0503020204020204" pitchFamily="34" charset="-122"/>
              </a:rPr>
              <a:t>一、</a:t>
            </a:r>
            <a:r>
              <a:rPr lang="en-US" sz="1800" dirty="0">
                <a:latin typeface="微软雅黑" panose="020B0503020204020204" pitchFamily="34" charset="-122"/>
                <a:cs typeface="微软雅黑" panose="020B0503020204020204" pitchFamily="34" charset="-122"/>
              </a:rPr>
              <a:t>GPT-3.5</a:t>
            </a:r>
            <a:r>
              <a:rPr lang="zh-CN" altLang="en-US" sz="1800" dirty="0">
                <a:latin typeface="微软雅黑" panose="020B0503020204020204" pitchFamily="34" charset="-122"/>
                <a:cs typeface="微软雅黑" panose="020B0503020204020204" pitchFamily="34" charset="-122"/>
              </a:rPr>
              <a:t>系列</a:t>
            </a:r>
            <a:endParaRPr lang="zh-CN" altLang="en-US" sz="1800" dirty="0">
              <a:latin typeface="微软雅黑" panose="020B0503020204020204" pitchFamily="34" charset="-122"/>
              <a:cs typeface="微软雅黑" panose="020B0503020204020204" pitchFamily="34" charset="-122"/>
            </a:endParaRPr>
          </a:p>
          <a:p>
            <a:pPr marL="285750" marR="180975" indent="-285750">
              <a:lnSpc>
                <a:spcPct val="150000"/>
              </a:lnSpc>
              <a:spcBef>
                <a:spcPts val="0"/>
              </a:spcBef>
              <a:buFont typeface="Wingdings" panose="05000000000000000000" pitchFamily="2" charset="2"/>
              <a:buChar char="n"/>
              <a:tabLst>
                <a:tab pos="398145" algn="l"/>
                <a:tab pos="399415" algn="l"/>
              </a:tabLst>
            </a:pPr>
            <a:r>
              <a:rPr lang="en-US" sz="1800" dirty="0">
                <a:latin typeface="微软雅黑" panose="020B0503020204020204" pitchFamily="34" charset="-122"/>
                <a:cs typeface="微软雅黑" panose="020B0503020204020204" pitchFamily="34" charset="-122"/>
              </a:rPr>
              <a:t>gpt-3.5-turbo： </a:t>
            </a:r>
            <a:r>
              <a:rPr lang="zh-CN" altLang="en-US" sz="1800" dirty="0">
                <a:latin typeface="微软雅黑" panose="020B0503020204020204" pitchFamily="34" charset="-122"/>
                <a:cs typeface="微软雅黑" panose="020B0503020204020204" pitchFamily="34" charset="-122"/>
              </a:rPr>
              <a:t>性价比最高的模型，擅长文本生成、对话、代码补全等任务。</a:t>
            </a:r>
            <a:endParaRPr lang="zh-CN" altLang="en-US" sz="1800" dirty="0">
              <a:latin typeface="微软雅黑" panose="020B0503020204020204" pitchFamily="34" charset="-122"/>
              <a:cs typeface="微软雅黑" panose="020B0503020204020204" pitchFamily="34" charset="-122"/>
            </a:endParaRPr>
          </a:p>
          <a:p>
            <a:pPr marR="180975">
              <a:lnSpc>
                <a:spcPct val="150000"/>
              </a:lnSpc>
              <a:spcBef>
                <a:spcPts val="0"/>
              </a:spcBef>
              <a:tabLst>
                <a:tab pos="398145" algn="l"/>
                <a:tab pos="399415" algn="l"/>
              </a:tabLst>
            </a:pPr>
            <a:r>
              <a:rPr lang="zh-CN" altLang="en-US" sz="1800" dirty="0">
                <a:latin typeface="微软雅黑" panose="020B0503020204020204" pitchFamily="34" charset="-122"/>
                <a:cs typeface="微软雅黑" panose="020B0503020204020204" pitchFamily="34" charset="-122"/>
              </a:rPr>
              <a:t>二、</a:t>
            </a:r>
            <a:r>
              <a:rPr lang="en-US" sz="1800" dirty="0">
                <a:latin typeface="微软雅黑" panose="020B0503020204020204" pitchFamily="34" charset="-122"/>
                <a:cs typeface="微软雅黑" panose="020B0503020204020204" pitchFamily="34" charset="-122"/>
              </a:rPr>
              <a:t>GPT-4</a:t>
            </a:r>
            <a:r>
              <a:rPr lang="zh-CN" altLang="en-US" sz="1800" dirty="0">
                <a:latin typeface="微软雅黑" panose="020B0503020204020204" pitchFamily="34" charset="-122"/>
                <a:cs typeface="微软雅黑" panose="020B0503020204020204" pitchFamily="34" charset="-122"/>
              </a:rPr>
              <a:t>系列 </a:t>
            </a:r>
            <a:r>
              <a:rPr lang="en-US" altLang="zh-CN" sz="1800" dirty="0">
                <a:latin typeface="微软雅黑" panose="020B0503020204020204" pitchFamily="34" charset="-122"/>
                <a:cs typeface="微软雅黑" panose="020B0503020204020204" pitchFamily="34" charset="-122"/>
              </a:rPr>
              <a:t>(</a:t>
            </a:r>
            <a:r>
              <a:rPr lang="zh-CN" altLang="en-US" sz="1800" dirty="0">
                <a:latin typeface="微软雅黑" panose="020B0503020204020204" pitchFamily="34" charset="-122"/>
                <a:cs typeface="微软雅黑" panose="020B0503020204020204" pitchFamily="34" charset="-122"/>
              </a:rPr>
              <a:t>包括 </a:t>
            </a:r>
            <a:r>
              <a:rPr lang="en-US" sz="1800" dirty="0">
                <a:latin typeface="微软雅黑" panose="020B0503020204020204" pitchFamily="34" charset="-122"/>
                <a:cs typeface="微软雅黑" panose="020B0503020204020204" pitchFamily="34" charset="-122"/>
              </a:rPr>
              <a:t>GPT-4o)</a:t>
            </a:r>
            <a:endParaRPr lang="en-US" sz="1800" dirty="0">
              <a:latin typeface="微软雅黑" panose="020B0503020204020204" pitchFamily="34" charset="-122"/>
              <a:cs typeface="微软雅黑" panose="020B0503020204020204" pitchFamily="34" charset="-122"/>
            </a:endParaRPr>
          </a:p>
          <a:p>
            <a:pPr marL="285750" marR="180975" indent="-285750">
              <a:lnSpc>
                <a:spcPct val="150000"/>
              </a:lnSpc>
              <a:spcBef>
                <a:spcPts val="0"/>
              </a:spcBef>
              <a:buFont typeface="Wingdings" panose="05000000000000000000" pitchFamily="2" charset="2"/>
              <a:buChar char="n"/>
              <a:tabLst>
                <a:tab pos="398145" algn="l"/>
                <a:tab pos="399415" algn="l"/>
              </a:tabLst>
            </a:pPr>
            <a:r>
              <a:rPr lang="en-US" sz="1800" dirty="0">
                <a:latin typeface="微软雅黑" panose="020B0503020204020204" pitchFamily="34" charset="-122"/>
                <a:cs typeface="微软雅黑" panose="020B0503020204020204" pitchFamily="34" charset="-122"/>
              </a:rPr>
              <a:t>gpt-4：</a:t>
            </a:r>
            <a:r>
              <a:rPr lang="zh-CN" altLang="en-US" sz="1800" dirty="0">
                <a:latin typeface="微软雅黑" panose="020B0503020204020204" pitchFamily="34" charset="-122"/>
                <a:cs typeface="微软雅黑" panose="020B0503020204020204" pitchFamily="34" charset="-122"/>
              </a:rPr>
              <a:t>比 </a:t>
            </a:r>
            <a:r>
              <a:rPr lang="en-US" sz="1800" dirty="0">
                <a:latin typeface="微软雅黑" panose="020B0503020204020204" pitchFamily="34" charset="-122"/>
                <a:cs typeface="微软雅黑" panose="020B0503020204020204" pitchFamily="34" charset="-122"/>
              </a:rPr>
              <a:t>GPT-3.5 </a:t>
            </a:r>
            <a:r>
              <a:rPr lang="zh-CN" altLang="en-US" sz="1800" dirty="0">
                <a:latin typeface="微软雅黑" panose="020B0503020204020204" pitchFamily="34" charset="-122"/>
                <a:cs typeface="微软雅黑" panose="020B0503020204020204" pitchFamily="34" charset="-122"/>
              </a:rPr>
              <a:t>更强大，推理能力更强，上下文窗口更长，准确性更高。</a:t>
            </a:r>
            <a:endParaRPr lang="zh-CN" altLang="en-US" sz="1800" dirty="0">
              <a:latin typeface="微软雅黑" panose="020B0503020204020204" pitchFamily="34" charset="-122"/>
              <a:cs typeface="微软雅黑" panose="020B0503020204020204" pitchFamily="34" charset="-122"/>
            </a:endParaRPr>
          </a:p>
          <a:p>
            <a:pPr marL="285750" marR="180975" indent="-285750">
              <a:lnSpc>
                <a:spcPct val="150000"/>
              </a:lnSpc>
              <a:spcBef>
                <a:spcPts val="0"/>
              </a:spcBef>
              <a:buFont typeface="Wingdings" panose="05000000000000000000" pitchFamily="2" charset="2"/>
              <a:buChar char="n"/>
              <a:tabLst>
                <a:tab pos="398145" algn="l"/>
                <a:tab pos="399415" algn="l"/>
              </a:tabLst>
            </a:pPr>
            <a:r>
              <a:rPr lang="en-US" sz="1800" dirty="0">
                <a:latin typeface="微软雅黑" panose="020B0503020204020204" pitchFamily="34" charset="-122"/>
                <a:cs typeface="微软雅黑" panose="020B0503020204020204" pitchFamily="34" charset="-122"/>
              </a:rPr>
              <a:t>gpt-4-32k：</a:t>
            </a:r>
            <a:r>
              <a:rPr lang="zh-CN" altLang="en-US" sz="1800" dirty="0">
                <a:latin typeface="微软雅黑" panose="020B0503020204020204" pitchFamily="34" charset="-122"/>
                <a:cs typeface="微软雅黑" panose="020B0503020204020204" pitchFamily="34" charset="-122"/>
              </a:rPr>
              <a:t>具有更大的上下文窗口，适合处理大量文本（长文本）。</a:t>
            </a:r>
            <a:endParaRPr lang="zh-CN" altLang="en-US" sz="1800" dirty="0">
              <a:latin typeface="微软雅黑" panose="020B0503020204020204" pitchFamily="34" charset="-122"/>
              <a:cs typeface="微软雅黑" panose="020B0503020204020204" pitchFamily="34" charset="-122"/>
            </a:endParaRPr>
          </a:p>
          <a:p>
            <a:pPr marL="285750" marR="180975" indent="-285750">
              <a:lnSpc>
                <a:spcPct val="150000"/>
              </a:lnSpc>
              <a:spcBef>
                <a:spcPts val="0"/>
              </a:spcBef>
              <a:buFont typeface="Wingdings" panose="05000000000000000000" pitchFamily="2" charset="2"/>
              <a:buChar char="n"/>
              <a:tabLst>
                <a:tab pos="398145" algn="l"/>
                <a:tab pos="399415" algn="l"/>
              </a:tabLst>
            </a:pPr>
            <a:r>
              <a:rPr lang="en-US" sz="1800" dirty="0">
                <a:latin typeface="微软雅黑" panose="020B0503020204020204" pitchFamily="34" charset="-122"/>
                <a:cs typeface="微软雅黑" panose="020B0503020204020204" pitchFamily="34" charset="-122"/>
              </a:rPr>
              <a:t>gpt-4-vision-preview：</a:t>
            </a:r>
            <a:r>
              <a:rPr lang="zh-CN" altLang="en-US" sz="1800" dirty="0">
                <a:latin typeface="微软雅黑" panose="020B0503020204020204" pitchFamily="34" charset="-122"/>
                <a:cs typeface="微软雅黑" panose="020B0503020204020204" pitchFamily="34" charset="-122"/>
              </a:rPr>
              <a:t>支持图像输入，可理解和分析图像内容。</a:t>
            </a:r>
            <a:endParaRPr lang="zh-CN" altLang="en-US" sz="1800" dirty="0">
              <a:latin typeface="微软雅黑" panose="020B0503020204020204" pitchFamily="34" charset="-122"/>
              <a:cs typeface="微软雅黑" panose="020B0503020204020204" pitchFamily="34" charset="-122"/>
            </a:endParaRPr>
          </a:p>
          <a:p>
            <a:pPr marL="285750" marR="180975" indent="-285750">
              <a:lnSpc>
                <a:spcPct val="150000"/>
              </a:lnSpc>
              <a:spcBef>
                <a:spcPts val="0"/>
              </a:spcBef>
              <a:buFont typeface="Wingdings" panose="05000000000000000000" pitchFamily="2" charset="2"/>
              <a:buChar char="n"/>
              <a:tabLst>
                <a:tab pos="398145" algn="l"/>
                <a:tab pos="399415" algn="l"/>
              </a:tabLst>
            </a:pPr>
            <a:r>
              <a:rPr lang="en-US" sz="1800" dirty="0">
                <a:latin typeface="微软雅黑" panose="020B0503020204020204" pitchFamily="34" charset="-122"/>
                <a:cs typeface="微软雅黑" panose="020B0503020204020204" pitchFamily="34" charset="-122"/>
              </a:rPr>
              <a:t>gpt-4o：OpenAI </a:t>
            </a:r>
            <a:r>
              <a:rPr lang="zh-CN" altLang="en-US" sz="1800" dirty="0">
                <a:latin typeface="微软雅黑" panose="020B0503020204020204" pitchFamily="34" charset="-122"/>
                <a:cs typeface="微软雅黑" panose="020B0503020204020204" pitchFamily="34" charset="-122"/>
              </a:rPr>
              <a:t>的旗舰模型，速度更快、成本更低，擅长处理文本、视觉和音频（多模态）。</a:t>
            </a:r>
            <a:endParaRPr lang="zh-CN" altLang="en-US" sz="1800" dirty="0">
              <a:latin typeface="微软雅黑" panose="020B0503020204020204" pitchFamily="34" charset="-122"/>
              <a:cs typeface="微软雅黑" panose="020B0503020204020204" pitchFamily="34" charset="-122"/>
            </a:endParaRPr>
          </a:p>
          <a:p>
            <a:pPr marR="180975">
              <a:lnSpc>
                <a:spcPct val="150000"/>
              </a:lnSpc>
              <a:spcBef>
                <a:spcPts val="0"/>
              </a:spcBef>
              <a:tabLst>
                <a:tab pos="398145" algn="l"/>
                <a:tab pos="399415" algn="l"/>
              </a:tabLst>
            </a:pPr>
            <a:r>
              <a:rPr lang="zh-CN" altLang="en-US" sz="1800" dirty="0">
                <a:latin typeface="微软雅黑" panose="020B0503020204020204" pitchFamily="34" charset="-122"/>
                <a:cs typeface="微软雅黑" panose="020B0503020204020204" pitchFamily="34" charset="-122"/>
              </a:rPr>
              <a:t>三、其他模型 </a:t>
            </a:r>
            <a:endParaRPr lang="en-US" sz="1800" dirty="0">
              <a:latin typeface="微软雅黑" panose="020B0503020204020204" pitchFamily="34" charset="-122"/>
              <a:cs typeface="微软雅黑" panose="020B0503020204020204" pitchFamily="34" charset="-122"/>
            </a:endParaRPr>
          </a:p>
          <a:p>
            <a:pPr marL="285750" marR="180975" indent="-285750">
              <a:lnSpc>
                <a:spcPct val="150000"/>
              </a:lnSpc>
              <a:spcBef>
                <a:spcPts val="0"/>
              </a:spcBef>
              <a:buFont typeface="Wingdings" panose="05000000000000000000" pitchFamily="2" charset="2"/>
              <a:buChar char="n"/>
              <a:tabLst>
                <a:tab pos="398145" algn="l"/>
                <a:tab pos="399415" algn="l"/>
              </a:tabLst>
            </a:pPr>
            <a:r>
              <a:rPr lang="en-US" sz="1800" dirty="0">
                <a:latin typeface="微软雅黑" panose="020B0503020204020204" pitchFamily="34" charset="-122"/>
                <a:cs typeface="微软雅黑" panose="020B0503020204020204" pitchFamily="34" charset="-122"/>
              </a:rPr>
              <a:t>DALL·E：</a:t>
            </a:r>
            <a:r>
              <a:rPr lang="zh-CN" altLang="en-US" sz="1800" dirty="0">
                <a:latin typeface="微软雅黑" panose="020B0503020204020204" pitchFamily="34" charset="-122"/>
                <a:cs typeface="微软雅黑" panose="020B0503020204020204" pitchFamily="34" charset="-122"/>
              </a:rPr>
              <a:t>根据文本描述生成图像。</a:t>
            </a:r>
            <a:endParaRPr lang="zh-CN" altLang="en-US" sz="1800" dirty="0">
              <a:latin typeface="微软雅黑" panose="020B0503020204020204" pitchFamily="34" charset="-122"/>
              <a:cs typeface="微软雅黑" panose="020B0503020204020204" pitchFamily="34" charset="-122"/>
            </a:endParaRPr>
          </a:p>
          <a:p>
            <a:pPr marL="285750" marR="180975" indent="-285750">
              <a:lnSpc>
                <a:spcPct val="150000"/>
              </a:lnSpc>
              <a:spcBef>
                <a:spcPts val="0"/>
              </a:spcBef>
              <a:buFont typeface="Wingdings" panose="05000000000000000000" pitchFamily="2" charset="2"/>
              <a:buChar char="n"/>
              <a:tabLst>
                <a:tab pos="398145" algn="l"/>
                <a:tab pos="399415" algn="l"/>
              </a:tabLst>
            </a:pPr>
            <a:r>
              <a:rPr lang="en-US" sz="1800" dirty="0">
                <a:latin typeface="微软雅黑" panose="020B0503020204020204" pitchFamily="34" charset="-122"/>
                <a:cs typeface="微软雅黑" panose="020B0503020204020204" pitchFamily="34" charset="-122"/>
              </a:rPr>
              <a:t>Whisper：</a:t>
            </a:r>
            <a:r>
              <a:rPr lang="zh-CN" altLang="en-US" sz="1800" dirty="0">
                <a:latin typeface="微软雅黑" panose="020B0503020204020204" pitchFamily="34" charset="-122"/>
                <a:cs typeface="微软雅黑" panose="020B0503020204020204" pitchFamily="34" charset="-122"/>
              </a:rPr>
              <a:t>将音频转换为文本。</a:t>
            </a:r>
            <a:endParaRPr lang="zh-CN" altLang="en-US" sz="1800" dirty="0">
              <a:latin typeface="微软雅黑" panose="020B0503020204020204" pitchFamily="34" charset="-122"/>
              <a:cs typeface="微软雅黑" panose="020B0503020204020204" pitchFamily="34" charset="-122"/>
            </a:endParaRPr>
          </a:p>
          <a:p>
            <a:pPr marL="285750" marR="180975" indent="-285750">
              <a:lnSpc>
                <a:spcPct val="150000"/>
              </a:lnSpc>
              <a:spcBef>
                <a:spcPts val="0"/>
              </a:spcBef>
              <a:buFont typeface="Wingdings" panose="05000000000000000000" pitchFamily="2" charset="2"/>
              <a:buChar char="n"/>
              <a:tabLst>
                <a:tab pos="398145" algn="l"/>
                <a:tab pos="399415" algn="l"/>
              </a:tabLst>
            </a:pPr>
            <a:r>
              <a:rPr lang="en-US" sz="1800" dirty="0">
                <a:latin typeface="微软雅黑" panose="020B0503020204020204" pitchFamily="34" charset="-122"/>
                <a:cs typeface="微软雅黑" panose="020B0503020204020204" pitchFamily="34" charset="-122"/>
              </a:rPr>
              <a:t>Embeddings：</a:t>
            </a:r>
            <a:r>
              <a:rPr lang="zh-CN" altLang="en-US" sz="1800" dirty="0">
                <a:latin typeface="微软雅黑" panose="020B0503020204020204" pitchFamily="34" charset="-122"/>
                <a:cs typeface="微软雅黑" panose="020B0503020204020204" pitchFamily="34" charset="-122"/>
              </a:rPr>
              <a:t>将文本转换为向量表示，用于文本相似度比较、聚类等。</a:t>
            </a:r>
            <a:endParaRPr lang="zh-CN" altLang="en-US" sz="1800" dirty="0">
              <a:latin typeface="微软雅黑" panose="020B0503020204020204" pitchFamily="34" charset="-122"/>
              <a:cs typeface="微软雅黑" panose="020B0503020204020204" pitchFamily="34" charset="-122"/>
            </a:endParaRPr>
          </a:p>
          <a:p>
            <a:pPr marL="285750" marR="180975" indent="-285750">
              <a:lnSpc>
                <a:spcPct val="150000"/>
              </a:lnSpc>
              <a:spcBef>
                <a:spcPts val="0"/>
              </a:spcBef>
              <a:buFont typeface="Wingdings" panose="05000000000000000000" pitchFamily="2" charset="2"/>
              <a:buChar char="n"/>
              <a:tabLst>
                <a:tab pos="398145" algn="l"/>
                <a:tab pos="399415" algn="l"/>
              </a:tabLst>
            </a:pPr>
            <a:r>
              <a:rPr lang="en-US" sz="1800" dirty="0">
                <a:latin typeface="微软雅黑" panose="020B0503020204020204" pitchFamily="34" charset="-122"/>
                <a:cs typeface="微软雅黑" panose="020B0503020204020204" pitchFamily="34" charset="-122"/>
              </a:rPr>
              <a:t>Moderation：</a:t>
            </a:r>
            <a:r>
              <a:rPr lang="zh-CN" altLang="en-US" sz="1800" dirty="0">
                <a:latin typeface="微软雅黑" panose="020B0503020204020204" pitchFamily="34" charset="-122"/>
                <a:cs typeface="微软雅黑" panose="020B0503020204020204" pitchFamily="34" charset="-122"/>
              </a:rPr>
              <a:t>检测文本中的敏感或不安全内容。</a:t>
            </a:r>
            <a:endParaRPr sz="1800" dirty="0">
              <a:latin typeface="微软雅黑" panose="020B0503020204020204" pitchFamily="34" charset="-122"/>
              <a:cs typeface="微软雅黑" panose="020B0503020204020204" pitchFamily="34" charset="-122"/>
            </a:endParaRPr>
          </a:p>
        </p:txBody>
      </p:sp>
      <p:sp>
        <p:nvSpPr>
          <p:cNvPr id="2" name="标题 20"/>
          <p:cNvSpPr>
            <a:spLocks noGrp="1"/>
          </p:cNvSpPr>
          <p:nvPr>
            <p:ph type="title"/>
          </p:nvPr>
        </p:nvSpPr>
        <p:spPr>
          <a:xfrm>
            <a:off x="607041" y="240197"/>
            <a:ext cx="2902922" cy="677863"/>
          </a:xfrm>
        </p:spPr>
        <p:txBody>
          <a:bodyPr/>
          <a:lstStyle/>
          <a:p>
            <a:pPr algn="l"/>
            <a:r>
              <a:rPr lang="en-US" altLang="zh-CN" sz="3600" dirty="0">
                <a:solidFill>
                  <a:schemeClr val="tx1"/>
                </a:solidFill>
              </a:rPr>
              <a:t>GPT</a:t>
            </a:r>
            <a:endParaRPr lang="zh-CN" altLang="en-US" sz="3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603065" y="1891723"/>
            <a:ext cx="10985869" cy="4726080"/>
          </a:xfrm>
          <a:prstGeom prst="rect">
            <a:avLst/>
          </a:prstGeom>
        </p:spPr>
        <p:txBody>
          <a:bodyPr vert="horz" wrap="square" lIns="0" tIns="16933" rIns="0" bIns="0" rtlCol="0">
            <a:spAutoFit/>
          </a:bodyPr>
          <a:lstStyle/>
          <a:p>
            <a:pPr marL="742950" lvl="1" indent="-285750">
              <a:buFont typeface="Wingdings" panose="05000000000000000000" pitchFamily="2" charset="2"/>
              <a:buChar char="n"/>
            </a:pPr>
            <a:r>
              <a:rPr lang="en-US" altLang="zh-CN" sz="1800" dirty="0">
                <a:latin typeface="微软雅黑" panose="020B0503020204020204" pitchFamily="34" charset="-122"/>
              </a:rPr>
              <a:t>GRPO</a:t>
            </a:r>
            <a:r>
              <a:rPr lang="zh-CN" altLang="en-US" sz="1800" dirty="0">
                <a:latin typeface="微软雅黑" panose="020B0503020204020204" pitchFamily="34" charset="-122"/>
              </a:rPr>
              <a:t>强化学习</a:t>
            </a:r>
            <a:endParaRPr lang="en-US" altLang="zh-CN" sz="1800" dirty="0">
              <a:latin typeface="微软雅黑" panose="020B0503020204020204" pitchFamily="34" charset="-122"/>
            </a:endParaRPr>
          </a:p>
          <a:p>
            <a:pPr lvl="1"/>
            <a:r>
              <a:rPr lang="zh-CN" altLang="en-US" sz="1800" dirty="0">
                <a:latin typeface="微软雅黑" panose="020B0503020204020204" pitchFamily="34" charset="-122"/>
              </a:rPr>
              <a:t>主流的</a:t>
            </a:r>
            <a:r>
              <a:rPr lang="en-US" altLang="zh-CN" sz="1800" dirty="0">
                <a:latin typeface="微软雅黑" panose="020B0503020204020204" pitchFamily="34" charset="-122"/>
              </a:rPr>
              <a:t>RLHF</a:t>
            </a:r>
            <a:r>
              <a:rPr lang="zh-CN" altLang="en-US" sz="1800" dirty="0">
                <a:latin typeface="微软雅黑" panose="020B0503020204020204" pitchFamily="34" charset="-122"/>
              </a:rPr>
              <a:t>算法有</a:t>
            </a:r>
            <a:r>
              <a:rPr lang="en-US" altLang="zh-CN" sz="1800" dirty="0">
                <a:latin typeface="微软雅黑" panose="020B0503020204020204" pitchFamily="34" charset="-122"/>
              </a:rPr>
              <a:t>PPO</a:t>
            </a:r>
            <a:r>
              <a:rPr lang="zh-CN" altLang="en-US" sz="1800" dirty="0">
                <a:latin typeface="微软雅黑" panose="020B0503020204020204" pitchFamily="34" charset="-122"/>
              </a:rPr>
              <a:t>（</a:t>
            </a:r>
            <a:r>
              <a:rPr lang="en-US" altLang="zh-CN" sz="1800" dirty="0">
                <a:latin typeface="微软雅黑" panose="020B0503020204020204" pitchFamily="34" charset="-122"/>
              </a:rPr>
              <a:t>Proximal Policy Optimization,</a:t>
            </a:r>
            <a:r>
              <a:rPr lang="zh-CN" altLang="en-US" sz="1800" dirty="0">
                <a:latin typeface="微软雅黑" panose="020B0503020204020204" pitchFamily="34" charset="-122"/>
              </a:rPr>
              <a:t> 近端策略优化）、</a:t>
            </a:r>
            <a:r>
              <a:rPr lang="en-US" altLang="zh-CN" sz="1800" dirty="0">
                <a:latin typeface="微软雅黑" panose="020B0503020204020204" pitchFamily="34" charset="-122"/>
              </a:rPr>
              <a:t>DPO</a:t>
            </a:r>
            <a:r>
              <a:rPr lang="zh-CN" altLang="en-US" sz="1800" dirty="0">
                <a:latin typeface="微软雅黑" panose="020B0503020204020204" pitchFamily="34" charset="-122"/>
              </a:rPr>
              <a:t>（</a:t>
            </a:r>
            <a:r>
              <a:rPr lang="en-US" altLang="zh-CN" sz="1800" dirty="0">
                <a:latin typeface="微软雅黑" panose="020B0503020204020204" pitchFamily="34" charset="-122"/>
              </a:rPr>
              <a:t>Direct Preference Optimization, </a:t>
            </a:r>
            <a:r>
              <a:rPr lang="zh-CN" altLang="en-US" sz="1800" dirty="0">
                <a:latin typeface="微软雅黑" panose="020B0503020204020204" pitchFamily="34" charset="-122"/>
              </a:rPr>
              <a:t>直接偏好优化）以及</a:t>
            </a:r>
            <a:r>
              <a:rPr lang="en-US" altLang="zh-CN" sz="1800" dirty="0">
                <a:latin typeface="微软雅黑" panose="020B0503020204020204" pitchFamily="34" charset="-122"/>
              </a:rPr>
              <a:t>GRPO (Group Relative Policy Optimization, </a:t>
            </a:r>
            <a:r>
              <a:rPr lang="zh-CN" altLang="en-US" sz="1800" dirty="0">
                <a:latin typeface="微软雅黑" panose="020B0503020204020204" pitchFamily="34" charset="-122"/>
              </a:rPr>
              <a:t>群体相对策略优化</a:t>
            </a:r>
            <a:r>
              <a:rPr lang="en-US" altLang="zh-CN" sz="1800" dirty="0">
                <a:latin typeface="微软雅黑" panose="020B0503020204020204" pitchFamily="34" charset="-122"/>
              </a:rPr>
              <a:t>)</a:t>
            </a:r>
            <a:r>
              <a:rPr lang="zh-CN" altLang="en-US" sz="1800" dirty="0">
                <a:latin typeface="微软雅黑" panose="020B0503020204020204" pitchFamily="34" charset="-122"/>
              </a:rPr>
              <a:t>等。传统的</a:t>
            </a:r>
            <a:r>
              <a:rPr lang="en-US" altLang="zh-CN" sz="1800" dirty="0">
                <a:latin typeface="微软雅黑" panose="020B0503020204020204" pitchFamily="34" charset="-122"/>
              </a:rPr>
              <a:t>PPO</a:t>
            </a:r>
            <a:r>
              <a:rPr lang="zh-CN" altLang="en-US" sz="1800" dirty="0">
                <a:latin typeface="微软雅黑" panose="020B0503020204020204" pitchFamily="34" charset="-122"/>
              </a:rPr>
              <a:t>使用</a:t>
            </a:r>
            <a:r>
              <a:rPr lang="en-US" altLang="zh-CN" sz="1800" dirty="0">
                <a:latin typeface="微软雅黑" panose="020B0503020204020204" pitchFamily="34" charset="-122"/>
              </a:rPr>
              <a:t>Value</a:t>
            </a:r>
            <a:r>
              <a:rPr lang="zh-CN" altLang="en-US" sz="1800" dirty="0">
                <a:latin typeface="微软雅黑" panose="020B0503020204020204" pitchFamily="34" charset="-122"/>
              </a:rPr>
              <a:t>模型来估计模型</a:t>
            </a:r>
            <a:r>
              <a:rPr lang="en-US" altLang="zh-CN" sz="1800" dirty="0">
                <a:latin typeface="微软雅黑" panose="020B0503020204020204" pitchFamily="34" charset="-122"/>
              </a:rPr>
              <a:t>Reward</a:t>
            </a:r>
            <a:r>
              <a:rPr lang="zh-CN" altLang="en-US" sz="1800" dirty="0">
                <a:latin typeface="微软雅黑" panose="020B0503020204020204" pitchFamily="34" charset="-122"/>
              </a:rPr>
              <a:t>的总收益，这实际上是对未来模型</a:t>
            </a:r>
            <a:r>
              <a:rPr lang="en-US" altLang="zh-CN" sz="1800" dirty="0">
                <a:latin typeface="微软雅黑" panose="020B0503020204020204" pitchFamily="34" charset="-122"/>
              </a:rPr>
              <a:t>Reward</a:t>
            </a:r>
            <a:r>
              <a:rPr lang="zh-CN" altLang="en-US" sz="1800" dirty="0">
                <a:latin typeface="微软雅黑" panose="020B0503020204020204" pitchFamily="34" charset="-122"/>
              </a:rPr>
              <a:t>各种可能性的一个平均分值估计。而</a:t>
            </a:r>
            <a:r>
              <a:rPr lang="en-US" altLang="zh-CN" sz="1800" dirty="0">
                <a:latin typeface="微软雅黑" panose="020B0503020204020204" pitchFamily="34" charset="-122"/>
              </a:rPr>
              <a:t>GRPO</a:t>
            </a:r>
            <a:r>
              <a:rPr lang="zh-CN" altLang="en-US" sz="1800" dirty="0">
                <a:latin typeface="微软雅黑" panose="020B0503020204020204" pitchFamily="34" charset="-122"/>
              </a:rPr>
              <a:t>的方法是通过大模型根据当前的上文输入进行多次采样，生成多个预测结果，并分别使用</a:t>
            </a:r>
            <a:r>
              <a:rPr lang="en-US" altLang="zh-CN" sz="1800" dirty="0">
                <a:latin typeface="微软雅黑" panose="020B0503020204020204" pitchFamily="34" charset="-122"/>
              </a:rPr>
              <a:t>Reward</a:t>
            </a:r>
            <a:r>
              <a:rPr lang="zh-CN" altLang="en-US" sz="1800" dirty="0">
                <a:latin typeface="微软雅黑" panose="020B0503020204020204" pitchFamily="34" charset="-122"/>
              </a:rPr>
              <a:t>模型对这些预测结果进行评分得到，最后取这些评分的平均值来替代</a:t>
            </a:r>
            <a:r>
              <a:rPr lang="en-US" altLang="zh-CN" sz="1800" dirty="0">
                <a:latin typeface="微软雅黑" panose="020B0503020204020204" pitchFamily="34" charset="-122"/>
              </a:rPr>
              <a:t>Value</a:t>
            </a:r>
            <a:r>
              <a:rPr lang="zh-CN" altLang="en-US" sz="1800" dirty="0">
                <a:latin typeface="微软雅黑" panose="020B0503020204020204" pitchFamily="34" charset="-122"/>
              </a:rPr>
              <a:t>模型的预期总收益估计。通过这种方式，</a:t>
            </a:r>
            <a:r>
              <a:rPr lang="en-US" altLang="zh-CN" sz="1800" dirty="0">
                <a:latin typeface="微软雅黑" panose="020B0503020204020204" pitchFamily="34" charset="-122"/>
              </a:rPr>
              <a:t>GRPO</a:t>
            </a:r>
            <a:r>
              <a:rPr lang="zh-CN" altLang="en-US" sz="1800" dirty="0">
                <a:latin typeface="微软雅黑" panose="020B0503020204020204" pitchFamily="34" charset="-122"/>
              </a:rPr>
              <a:t>在训练过程中可以减少一个</a:t>
            </a:r>
            <a:r>
              <a:rPr lang="en-US" altLang="zh-CN" sz="1800" dirty="0">
                <a:latin typeface="微软雅黑" panose="020B0503020204020204" pitchFamily="34" charset="-122"/>
              </a:rPr>
              <a:t>Value</a:t>
            </a:r>
            <a:r>
              <a:rPr lang="zh-CN" altLang="en-US" sz="1800" dirty="0">
                <a:latin typeface="微软雅黑" panose="020B0503020204020204" pitchFamily="34" charset="-122"/>
              </a:rPr>
              <a:t>模型的前向和反向传播计算，从而降低计算资源的消耗。</a:t>
            </a:r>
            <a:endParaRPr lang="zh-CN" altLang="en-US" sz="1800" dirty="0">
              <a:latin typeface="微软雅黑" panose="020B0503020204020204" pitchFamily="34" charset="-122"/>
            </a:endParaRPr>
          </a:p>
          <a:p>
            <a:pPr marL="742950" lvl="1" indent="-285750">
              <a:buFont typeface="Wingdings" panose="05000000000000000000" pitchFamily="2" charset="2"/>
              <a:buChar char="n"/>
            </a:pPr>
            <a:r>
              <a:rPr lang="en-US" altLang="zh-CN" sz="1800" dirty="0">
                <a:latin typeface="微软雅黑" panose="020B0503020204020204" pitchFamily="34" charset="-122"/>
              </a:rPr>
              <a:t>MLA</a:t>
            </a:r>
            <a:r>
              <a:rPr lang="zh-CN" altLang="en-US" sz="1800" dirty="0">
                <a:latin typeface="微软雅黑" panose="020B0503020204020204" pitchFamily="34" charset="-122"/>
              </a:rPr>
              <a:t>机制</a:t>
            </a:r>
            <a:endParaRPr lang="en-US" altLang="zh-CN" sz="1800" dirty="0">
              <a:latin typeface="微软雅黑" panose="020B0503020204020204" pitchFamily="34" charset="-122"/>
            </a:endParaRPr>
          </a:p>
          <a:p>
            <a:pPr lvl="1"/>
            <a:r>
              <a:rPr lang="en-US" altLang="zh-CN" sz="1800" dirty="0">
                <a:latin typeface="微软雅黑" panose="020B0503020204020204" pitchFamily="34" charset="-122"/>
              </a:rPr>
              <a:t>MLA(Multi-Head Latent Attention, </a:t>
            </a:r>
            <a:r>
              <a:rPr lang="zh-CN" altLang="en-US" sz="1800" dirty="0">
                <a:latin typeface="微软雅黑" panose="020B0503020204020204" pitchFamily="34" charset="-122"/>
              </a:rPr>
              <a:t>多头隐式注意力</a:t>
            </a:r>
            <a:r>
              <a:rPr lang="en-US" altLang="zh-CN" sz="1800" dirty="0">
                <a:latin typeface="微软雅黑" panose="020B0503020204020204" pitchFamily="34" charset="-122"/>
              </a:rPr>
              <a:t>)</a:t>
            </a:r>
            <a:r>
              <a:rPr lang="zh-CN" altLang="en-US" sz="1800" dirty="0">
                <a:latin typeface="微软雅黑" panose="020B0503020204020204" pitchFamily="34" charset="-122"/>
              </a:rPr>
              <a:t>通过对</a:t>
            </a:r>
            <a:r>
              <a:rPr lang="en-US" altLang="zh-CN" sz="1800" dirty="0">
                <a:latin typeface="微软雅黑" panose="020B0503020204020204" pitchFamily="34" charset="-122"/>
              </a:rPr>
              <a:t>KV</a:t>
            </a:r>
            <a:r>
              <a:rPr lang="zh-CN" altLang="en-US" sz="1800" dirty="0">
                <a:latin typeface="微软雅黑" panose="020B0503020204020204" pitchFamily="34" charset="-122"/>
              </a:rPr>
              <a:t>做联合低秩压缩大幅减少</a:t>
            </a:r>
            <a:r>
              <a:rPr lang="en-US" altLang="zh-CN" sz="1800" dirty="0">
                <a:latin typeface="微软雅黑" panose="020B0503020204020204" pitchFamily="34" charset="-122"/>
              </a:rPr>
              <a:t>KV Cache</a:t>
            </a:r>
            <a:r>
              <a:rPr lang="zh-CN" altLang="en-US" sz="1800" dirty="0">
                <a:latin typeface="微软雅黑" panose="020B0503020204020204" pitchFamily="34" charset="-122"/>
              </a:rPr>
              <a:t>，相比业界从</a:t>
            </a:r>
            <a:r>
              <a:rPr lang="en-US" altLang="zh-CN" sz="1800" dirty="0">
                <a:latin typeface="微软雅黑" panose="020B0503020204020204" pitchFamily="34" charset="-122"/>
              </a:rPr>
              <a:t>KV</a:t>
            </a:r>
            <a:r>
              <a:rPr lang="zh-CN" altLang="en-US" sz="1800" dirty="0">
                <a:latin typeface="微软雅黑" panose="020B0503020204020204" pitchFamily="34" charset="-122"/>
              </a:rPr>
              <a:t>数量角度做</a:t>
            </a:r>
            <a:r>
              <a:rPr lang="en-US" altLang="zh-CN" sz="1800" dirty="0">
                <a:latin typeface="微软雅黑" panose="020B0503020204020204" pitchFamily="34" charset="-122"/>
              </a:rPr>
              <a:t>KV Cache</a:t>
            </a:r>
            <a:r>
              <a:rPr lang="zh-CN" altLang="en-US" sz="1800" dirty="0">
                <a:latin typeface="微软雅黑" panose="020B0503020204020204" pitchFamily="34" charset="-122"/>
              </a:rPr>
              <a:t>的减少。</a:t>
            </a:r>
            <a:endParaRPr lang="en-US" altLang="zh-CN" sz="1800" dirty="0">
              <a:latin typeface="微软雅黑" panose="020B0503020204020204" pitchFamily="34" charset="-122"/>
            </a:endParaRPr>
          </a:p>
          <a:p>
            <a:pPr marL="742950" lvl="1" indent="-285750">
              <a:buFont typeface="Wingdings" panose="05000000000000000000" pitchFamily="2" charset="2"/>
              <a:buChar char="n"/>
            </a:pPr>
            <a:r>
              <a:rPr lang="en-US" altLang="zh-CN" sz="1800" dirty="0">
                <a:latin typeface="微软雅黑" panose="020B0503020204020204" pitchFamily="34" charset="-122"/>
              </a:rPr>
              <a:t>FP8</a:t>
            </a:r>
            <a:r>
              <a:rPr lang="zh-CN" altLang="en-US" sz="1800" dirty="0">
                <a:latin typeface="微软雅黑" panose="020B0503020204020204" pitchFamily="34" charset="-122"/>
              </a:rPr>
              <a:t>混合精度训练框架</a:t>
            </a:r>
            <a:endParaRPr lang="en-US" altLang="zh-CN" sz="1800" dirty="0">
              <a:latin typeface="微软雅黑" panose="020B0503020204020204" pitchFamily="34" charset="-122"/>
            </a:endParaRPr>
          </a:p>
          <a:p>
            <a:pPr lvl="1"/>
            <a:r>
              <a:rPr lang="zh-CN" altLang="en-US" sz="1800" dirty="0">
                <a:latin typeface="微软雅黑" panose="020B0503020204020204" pitchFamily="34" charset="-122"/>
              </a:rPr>
              <a:t>混合精度计算是一种利用不同精度的数据类型进行计算的技术，旨在平衡计算精度和计算效率。常用</a:t>
            </a:r>
            <a:r>
              <a:rPr lang="en-US" altLang="zh-CN" sz="1800" dirty="0">
                <a:latin typeface="微软雅黑" panose="020B0503020204020204" pitchFamily="34" charset="-122"/>
              </a:rPr>
              <a:t>FP16</a:t>
            </a:r>
            <a:r>
              <a:rPr lang="zh-CN" altLang="en-US" sz="1800" dirty="0">
                <a:latin typeface="微软雅黑" panose="020B0503020204020204" pitchFamily="34" charset="-122"/>
              </a:rPr>
              <a:t>，</a:t>
            </a:r>
            <a:r>
              <a:rPr lang="en-US" altLang="zh-CN" sz="1800" dirty="0">
                <a:latin typeface="微软雅黑" panose="020B0503020204020204" pitchFamily="34" charset="-122"/>
              </a:rPr>
              <a:t>FP32</a:t>
            </a:r>
            <a:r>
              <a:rPr lang="zh-CN" altLang="en-US" sz="1800" dirty="0">
                <a:latin typeface="微软雅黑" panose="020B0503020204020204" pitchFamily="34" charset="-122"/>
              </a:rPr>
              <a:t>，</a:t>
            </a:r>
            <a:r>
              <a:rPr lang="en-US" altLang="zh-CN" sz="1800" dirty="0">
                <a:latin typeface="微软雅黑" panose="020B0503020204020204" pitchFamily="34" charset="-122"/>
              </a:rPr>
              <a:t>BF16</a:t>
            </a:r>
            <a:r>
              <a:rPr lang="zh-CN" altLang="en-US" sz="1800" dirty="0">
                <a:latin typeface="微软雅黑" panose="020B0503020204020204" pitchFamily="34" charset="-122"/>
              </a:rPr>
              <a:t>（</a:t>
            </a:r>
            <a:r>
              <a:rPr lang="zh-CN" altLang="en-US" sz="1800" b="0" i="0" dirty="0">
                <a:effectLst/>
                <a:latin typeface="HarmonyOS-Hans"/>
              </a:rPr>
              <a:t>谷歌大脑研究组提出</a:t>
            </a:r>
            <a:r>
              <a:rPr lang="zh-CN" altLang="en-US" sz="1800" dirty="0">
                <a:latin typeface="微软雅黑" panose="020B0503020204020204" pitchFamily="34" charset="-122"/>
              </a:rPr>
              <a:t>）三种精度，默认使用单精度</a:t>
            </a:r>
            <a:r>
              <a:rPr lang="en-US" altLang="zh-CN" sz="1800" dirty="0">
                <a:latin typeface="微软雅黑" panose="020B0503020204020204" pitchFamily="34" charset="-122"/>
              </a:rPr>
              <a:t>FP32</a:t>
            </a:r>
            <a:r>
              <a:rPr lang="zh-CN" altLang="en-US" sz="1800" dirty="0">
                <a:latin typeface="微软雅黑" panose="020B0503020204020204" pitchFamily="34" charset="-122"/>
              </a:rPr>
              <a:t>。</a:t>
            </a:r>
            <a:r>
              <a:rPr lang="en-US" altLang="zh-CN" sz="1800" dirty="0">
                <a:latin typeface="微软雅黑" panose="020B0503020204020204" pitchFamily="34" charset="-122"/>
              </a:rPr>
              <a:t>FP8</a:t>
            </a:r>
            <a:r>
              <a:rPr lang="zh-CN" altLang="en-US" sz="1800" dirty="0">
                <a:latin typeface="微软雅黑" panose="020B0503020204020204" pitchFamily="34" charset="-122"/>
              </a:rPr>
              <a:t>混合精度训练框架是首次在一个极大规模的模型上验证了其有效性。</a:t>
            </a:r>
            <a:endParaRPr lang="en-US" altLang="zh-CN" sz="1800" dirty="0">
              <a:latin typeface="微软雅黑" panose="020B0503020204020204" pitchFamily="34" charset="-122"/>
            </a:endParaRPr>
          </a:p>
          <a:p>
            <a:pPr marL="742950" lvl="1" indent="-285750">
              <a:buFont typeface="Wingdings" panose="05000000000000000000" pitchFamily="2" charset="2"/>
              <a:buChar char="n"/>
            </a:pPr>
            <a:r>
              <a:rPr lang="en-US" altLang="zh-CN" sz="1800" dirty="0" err="1">
                <a:latin typeface="微软雅黑" panose="020B0503020204020204" pitchFamily="34" charset="-122"/>
              </a:rPr>
              <a:t>MoE</a:t>
            </a:r>
            <a:r>
              <a:rPr lang="zh-CN" altLang="en-US" sz="1800" dirty="0">
                <a:latin typeface="微软雅黑" panose="020B0503020204020204" pitchFamily="34" charset="-122"/>
              </a:rPr>
              <a:t>架构</a:t>
            </a:r>
            <a:endParaRPr lang="en-US" altLang="zh-CN" sz="1800" dirty="0">
              <a:latin typeface="微软雅黑" panose="020B0503020204020204" pitchFamily="34" charset="-122"/>
            </a:endParaRPr>
          </a:p>
          <a:p>
            <a:pPr lvl="1"/>
            <a:r>
              <a:rPr lang="en-US" altLang="zh-CN" sz="1800" dirty="0" err="1">
                <a:latin typeface="微软雅黑" panose="020B0503020204020204" pitchFamily="34" charset="-122"/>
              </a:rPr>
              <a:t>MoE</a:t>
            </a:r>
            <a:r>
              <a:rPr lang="en-US" altLang="zh-CN" sz="1800" dirty="0">
                <a:latin typeface="微软雅黑" panose="020B0503020204020204" pitchFamily="34" charset="-122"/>
              </a:rPr>
              <a:t>(Mixture of Experts, </a:t>
            </a:r>
            <a:r>
              <a:rPr lang="zh-CN" altLang="en-US" sz="1800" dirty="0">
                <a:latin typeface="微软雅黑" panose="020B0503020204020204" pitchFamily="34" charset="-122"/>
              </a:rPr>
              <a:t>混合专家模型</a:t>
            </a:r>
            <a:r>
              <a:rPr lang="en-US" altLang="zh-CN" sz="1800" dirty="0">
                <a:latin typeface="微软雅黑" panose="020B0503020204020204" pitchFamily="34" charset="-122"/>
              </a:rPr>
              <a:t>)</a:t>
            </a:r>
            <a:r>
              <a:rPr lang="zh-CN" altLang="en-US" sz="1800" dirty="0">
                <a:latin typeface="微软雅黑" panose="020B0503020204020204" pitchFamily="34" charset="-122"/>
              </a:rPr>
              <a:t>通过稀疏激活机制大幅减少了计算量。</a:t>
            </a:r>
            <a:endParaRPr lang="zh-CN" altLang="en-US" sz="1800" dirty="0">
              <a:latin typeface="微软雅黑" panose="020B0503020204020204" pitchFamily="34" charset="-122"/>
            </a:endParaRPr>
          </a:p>
        </p:txBody>
      </p:sp>
      <p:sp>
        <p:nvSpPr>
          <p:cNvPr id="13" name="标题 20"/>
          <p:cNvSpPr>
            <a:spLocks noGrp="1"/>
          </p:cNvSpPr>
          <p:nvPr>
            <p:ph type="title"/>
          </p:nvPr>
        </p:nvSpPr>
        <p:spPr>
          <a:xfrm>
            <a:off x="607041" y="240197"/>
            <a:ext cx="2902922" cy="677863"/>
          </a:xfrm>
        </p:spPr>
        <p:txBody>
          <a:bodyPr/>
          <a:lstStyle/>
          <a:p>
            <a:pPr algn="l"/>
            <a:r>
              <a:rPr lang="en-US" altLang="zh-CN" dirty="0">
                <a:solidFill>
                  <a:schemeClr val="tx1"/>
                </a:solidFill>
              </a:rPr>
              <a:t>DeepSeek</a:t>
            </a:r>
            <a:endParaRPr lang="zh-CN" altLang="en-US" dirty="0">
              <a:solidFill>
                <a:schemeClr val="tx1"/>
              </a:solidFill>
            </a:endParaRPr>
          </a:p>
        </p:txBody>
      </p:sp>
      <p:sp>
        <p:nvSpPr>
          <p:cNvPr id="3" name="文本框 2"/>
          <p:cNvSpPr txBox="1"/>
          <p:nvPr/>
        </p:nvSpPr>
        <p:spPr>
          <a:xfrm>
            <a:off x="603065" y="1340464"/>
            <a:ext cx="6096000" cy="461665"/>
          </a:xfrm>
          <a:prstGeom prst="rect">
            <a:avLst/>
          </a:prstGeom>
          <a:noFill/>
        </p:spPr>
        <p:txBody>
          <a:bodyPr wrap="square">
            <a:spAutoFit/>
          </a:bodyPr>
          <a:lstStyle/>
          <a:p>
            <a:r>
              <a:rPr lang="en-US" altLang="zh-CN" b="1" dirty="0">
                <a:latin typeface="微软雅黑" panose="020B0503020204020204" pitchFamily="34" charset="-122"/>
              </a:rPr>
              <a:t>DeepSeek</a:t>
            </a:r>
            <a:r>
              <a:rPr lang="zh-CN" altLang="en-US" b="1" dirty="0">
                <a:latin typeface="微软雅黑" panose="020B0503020204020204" pitchFamily="34" charset="-122"/>
              </a:rPr>
              <a:t>核心技术</a:t>
            </a:r>
            <a:endParaRPr lang="en-US" altLang="zh-CN" b="1" dirty="0">
              <a:latin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参考文献</a:t>
            </a:r>
            <a:endParaRPr lang="zh-CN" altLang="en-US" dirty="0">
              <a:solidFill>
                <a:schemeClr val="tx1"/>
              </a:solidFill>
            </a:endParaRPr>
          </a:p>
        </p:txBody>
      </p:sp>
      <p:sp>
        <p:nvSpPr>
          <p:cNvPr id="3" name="矩形 2"/>
          <p:cNvSpPr/>
          <p:nvPr/>
        </p:nvSpPr>
        <p:spPr>
          <a:xfrm>
            <a:off x="668338" y="1592265"/>
            <a:ext cx="10840490" cy="2346283"/>
          </a:xfrm>
          <a:prstGeom prst="rect">
            <a:avLst/>
          </a:prstGeom>
        </p:spPr>
        <p:txBody>
          <a:bodyPr wrap="square">
            <a:spAutoFit/>
          </a:bodyPr>
          <a:lstStyle/>
          <a:p>
            <a:pPr marL="514350" indent="-514350" algn="just">
              <a:lnSpc>
                <a:spcPct val="150000"/>
              </a:lnSpc>
              <a:spcAft>
                <a:spcPts val="0"/>
              </a:spcAft>
              <a:buFont typeface="+mj-lt"/>
              <a:buAutoNum type="arabicPeriod"/>
            </a:pPr>
            <a:r>
              <a:rPr lang="en-US" altLang="zh-CN" sz="2000" kern="100" dirty="0">
                <a:latin typeface="+mj-ea"/>
                <a:ea typeface="+mj-ea"/>
                <a:cs typeface="宋体" panose="02010600030101010101" pitchFamily="2" charset="-122"/>
              </a:rPr>
              <a:t>IAN GOODFELLOW</a:t>
            </a:r>
            <a:r>
              <a:rPr lang="zh-CN" altLang="zh-CN" sz="2000" kern="100" dirty="0">
                <a:latin typeface="+mj-ea"/>
                <a:ea typeface="+mj-ea"/>
                <a:cs typeface="宋体" panose="02010600030101010101" pitchFamily="2" charset="-122"/>
              </a:rPr>
              <a:t>等，《深度学习》</a:t>
            </a:r>
            <a:r>
              <a:rPr lang="zh-CN" altLang="en-US" sz="2000" kern="100" dirty="0">
                <a:latin typeface="+mj-ea"/>
                <a:ea typeface="+mj-ea"/>
                <a:cs typeface="宋体" panose="02010600030101010101" pitchFamily="2" charset="-122"/>
              </a:rPr>
              <a:t>，</a:t>
            </a:r>
            <a:r>
              <a:rPr lang="zh-CN" altLang="zh-CN" sz="2000" kern="100" dirty="0">
                <a:latin typeface="+mj-ea"/>
                <a:ea typeface="+mj-ea"/>
                <a:cs typeface="宋体" panose="02010600030101010101" pitchFamily="2" charset="-122"/>
              </a:rPr>
              <a:t>人民邮电出版社，</a:t>
            </a:r>
            <a:r>
              <a:rPr lang="en-US" altLang="zh-CN" sz="2000" kern="100" dirty="0">
                <a:latin typeface="+mj-ea"/>
                <a:ea typeface="+mj-ea"/>
                <a:cs typeface="宋体" panose="02010600030101010101" pitchFamily="2" charset="-122"/>
              </a:rPr>
              <a:t>2017</a:t>
            </a:r>
            <a:endParaRPr lang="en-US" altLang="zh-CN" sz="2000" kern="100" dirty="0">
              <a:latin typeface="+mj-ea"/>
              <a:ea typeface="+mj-ea"/>
              <a:cs typeface="宋体" panose="02010600030101010101" pitchFamily="2" charset="-122"/>
            </a:endParaRPr>
          </a:p>
          <a:p>
            <a:pPr marL="514350" indent="-514350" algn="just">
              <a:lnSpc>
                <a:spcPct val="150000"/>
              </a:lnSpc>
              <a:spcAft>
                <a:spcPts val="0"/>
              </a:spcAft>
              <a:buFont typeface="+mj-lt"/>
              <a:buAutoNum type="arabicPeriod"/>
            </a:pPr>
            <a:r>
              <a:rPr lang="en-US" altLang="zh-CN" sz="2000" kern="100" dirty="0">
                <a:latin typeface="+mj-ea"/>
                <a:ea typeface="+mj-ea"/>
              </a:rPr>
              <a:t>Andrew Ng</a:t>
            </a:r>
            <a:r>
              <a:rPr lang="zh-CN" altLang="en-US" sz="2000" kern="100" dirty="0">
                <a:latin typeface="+mj-ea"/>
                <a:ea typeface="+mj-ea"/>
              </a:rPr>
              <a:t>，</a:t>
            </a:r>
            <a:r>
              <a:rPr lang="en-US" altLang="zh-CN" sz="2000" kern="100" dirty="0">
                <a:latin typeface="+mj-ea"/>
                <a:ea typeface="+mj-ea"/>
              </a:rPr>
              <a:t>http://www.deeplearning.ai</a:t>
            </a:r>
            <a:endParaRPr lang="en-US" altLang="zh-CN" sz="2000" kern="100" dirty="0">
              <a:latin typeface="+mj-ea"/>
              <a:ea typeface="+mj-ea"/>
            </a:endParaRPr>
          </a:p>
          <a:p>
            <a:pPr marL="514350" indent="-514350" algn="just">
              <a:lnSpc>
                <a:spcPct val="150000"/>
              </a:lnSpc>
              <a:spcAft>
                <a:spcPts val="0"/>
              </a:spcAft>
              <a:buFont typeface="+mj-lt"/>
              <a:buAutoNum type="arabicPeriod"/>
            </a:pPr>
            <a:r>
              <a:rPr lang="en-US" altLang="zh-CN" sz="2000" kern="100" dirty="0">
                <a:latin typeface="+mj-ea"/>
                <a:ea typeface="+mj-ea"/>
              </a:rPr>
              <a:t>https://zhuanlan.zhihu.com/p/484524337?utm_id=0</a:t>
            </a:r>
            <a:endParaRPr lang="en-US" altLang="zh-CN" sz="2000" kern="100" dirty="0">
              <a:latin typeface="+mj-ea"/>
              <a:ea typeface="+mj-ea"/>
            </a:endParaRPr>
          </a:p>
          <a:p>
            <a:pPr marL="514350" indent="-514350" algn="just">
              <a:lnSpc>
                <a:spcPct val="150000"/>
              </a:lnSpc>
              <a:spcAft>
                <a:spcPts val="0"/>
              </a:spcAft>
              <a:buFont typeface="+mj-lt"/>
              <a:buAutoNum type="arabicPeriod"/>
            </a:pPr>
            <a:r>
              <a:rPr lang="en-US" altLang="zh-CN" sz="2000" kern="100" dirty="0">
                <a:latin typeface="+mj-ea"/>
                <a:ea typeface="+mj-ea"/>
              </a:rPr>
              <a:t>https://blog.csdn.net/Albert_Roberts/article/details/145681669</a:t>
            </a:r>
            <a:endParaRPr lang="en-US" altLang="zh-CN" sz="2000" kern="100" dirty="0">
              <a:latin typeface="+mj-ea"/>
              <a:ea typeface="+mj-ea"/>
            </a:endParaRPr>
          </a:p>
          <a:p>
            <a:pPr marL="514350" indent="-514350" algn="just">
              <a:lnSpc>
                <a:spcPct val="150000"/>
              </a:lnSpc>
              <a:spcAft>
                <a:spcPts val="0"/>
              </a:spcAft>
              <a:buFont typeface="+mj-lt"/>
              <a:buAutoNum type="arabicPeriod"/>
            </a:pPr>
            <a:r>
              <a:rPr lang="en-US" altLang="zh-CN" sz="2000" kern="100" dirty="0">
                <a:latin typeface="+mj-ea"/>
                <a:ea typeface="+mj-ea"/>
              </a:rPr>
              <a:t>https://blog.csdn.net/m0_51200050/article/details/140034769</a:t>
            </a:r>
            <a:endParaRPr lang="en-US" altLang="zh-CN" sz="2000" kern="100" dirty="0">
              <a:latin typeface="+mj-ea"/>
              <a:ea typeface="+mj-ea"/>
            </a:endParaRPr>
          </a:p>
        </p:txBody>
      </p:sp>
    </p:spTree>
  </p:cSld>
  <p:clrMapOvr>
    <a:masterClrMapping/>
  </p:clrMapOvr>
  <p:transition advTm="8005"/>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635"/>
          </a:xfrm>
          <a:prstGeom prst="rect">
            <a:avLst/>
          </a:prstGeom>
        </p:spPr>
      </p:pic>
      <p:sp>
        <p:nvSpPr>
          <p:cNvPr id="8" name="矩形 7"/>
          <p:cNvSpPr/>
          <p:nvPr/>
        </p:nvSpPr>
        <p:spPr>
          <a:xfrm>
            <a:off x="0" y="0"/>
            <a:ext cx="12192000" cy="6858000"/>
          </a:xfrm>
          <a:prstGeom prst="rect">
            <a:avLst/>
          </a:prstGeom>
          <a:gradFill>
            <a:gsLst>
              <a:gs pos="11000">
                <a:schemeClr val="bg1"/>
              </a:gs>
              <a:gs pos="77000">
                <a:schemeClr val="bg1">
                  <a:alpha val="5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endParaRPr lang="zh-CN" altLang="en-US" sz="6600" b="1" dirty="0">
              <a:solidFill>
                <a:srgbClr val="4B649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0"/>
          <p:cNvSpPr>
            <a:spLocks noGrp="1"/>
          </p:cNvSpPr>
          <p:nvPr>
            <p:ph type="title"/>
          </p:nvPr>
        </p:nvSpPr>
        <p:spPr>
          <a:xfrm>
            <a:off x="607041" y="240197"/>
            <a:ext cx="2902922" cy="677863"/>
          </a:xfrm>
        </p:spPr>
        <p:txBody>
          <a:bodyPr/>
          <a:lstStyle/>
          <a:p>
            <a:pPr algn="l"/>
            <a:r>
              <a:rPr lang="en-US" altLang="zh-CN" dirty="0"/>
              <a:t>1.</a:t>
            </a:r>
            <a:r>
              <a:rPr lang="zh-CN" altLang="en-US" dirty="0"/>
              <a:t>大模型概述</a:t>
            </a:r>
            <a:endParaRPr lang="zh-CN" altLang="en-US" dirty="0">
              <a:solidFill>
                <a:srgbClr val="FF0000"/>
              </a:solidFill>
            </a:endParaRPr>
          </a:p>
        </p:txBody>
      </p:sp>
      <p:sp>
        <p:nvSpPr>
          <p:cNvPr id="3" name="文本框 2"/>
          <p:cNvSpPr txBox="1"/>
          <p:nvPr/>
        </p:nvSpPr>
        <p:spPr>
          <a:xfrm>
            <a:off x="607041" y="1298423"/>
            <a:ext cx="6096000" cy="460375"/>
          </a:xfrm>
          <a:prstGeom prst="rect">
            <a:avLst/>
          </a:prstGeom>
          <a:noFill/>
        </p:spPr>
        <p:txBody>
          <a:bodyPr wrap="square">
            <a:spAutoFit/>
          </a:bodyPr>
          <a:lstStyle/>
          <a:p>
            <a:r>
              <a:rPr lang="zh-CN" altLang="en-US" b="1" i="0" dirty="0">
                <a:solidFill>
                  <a:srgbClr val="4D4D4D"/>
                </a:solidFill>
                <a:effectLst/>
                <a:latin typeface="-apple-system"/>
              </a:rPr>
              <a:t>大模型中常见的精度类型</a:t>
            </a:r>
            <a:endParaRPr lang="zh-CN" altLang="en-US" dirty="0"/>
          </a:p>
        </p:txBody>
      </p:sp>
      <p:graphicFrame>
        <p:nvGraphicFramePr>
          <p:cNvPr id="4" name="表格 3"/>
          <p:cNvGraphicFramePr>
            <a:graphicFrameLocks noGrp="1"/>
          </p:cNvGraphicFramePr>
          <p:nvPr/>
        </p:nvGraphicFramePr>
        <p:xfrm>
          <a:off x="662152" y="1833660"/>
          <a:ext cx="10922807" cy="3850005"/>
        </p:xfrm>
        <a:graphic>
          <a:graphicData uri="http://schemas.openxmlformats.org/drawingml/2006/table">
            <a:tbl>
              <a:tblPr firstRow="1" bandRow="1">
                <a:tableStyleId>{5940675A-B579-460E-94D1-54222C63F5DA}</a:tableStyleId>
              </a:tblPr>
              <a:tblGrid>
                <a:gridCol w="2472491"/>
                <a:gridCol w="924910"/>
                <a:gridCol w="914400"/>
                <a:gridCol w="924911"/>
                <a:gridCol w="924910"/>
                <a:gridCol w="4761185"/>
              </a:tblGrid>
              <a:tr h="370840">
                <a:tc>
                  <a:txBody>
                    <a:bodyPr/>
                    <a:lstStyle/>
                    <a:p>
                      <a:pPr algn="ctr"/>
                      <a:r>
                        <a:rPr lang="zh-CN" altLang="en-US" sz="1800" b="1" i="0" kern="1200" dirty="0">
                          <a:solidFill>
                            <a:schemeClr val="tx1"/>
                          </a:solidFill>
                          <a:effectLst/>
                          <a:latin typeface="+mn-lt"/>
                          <a:ea typeface="+mn-ea"/>
                          <a:cs typeface="+mn-cs"/>
                        </a:rPr>
                        <a:t>精度类型</a:t>
                      </a:r>
                      <a:endParaRPr lang="zh-CN" altLang="en-US" b="1" dirty="0"/>
                    </a:p>
                  </a:txBody>
                  <a:tcPr/>
                </a:tc>
                <a:tc>
                  <a:txBody>
                    <a:bodyPr/>
                    <a:lstStyle/>
                    <a:p>
                      <a:pPr algn="ctr"/>
                      <a:r>
                        <a:rPr lang="zh-CN" altLang="en-US" sz="1800" b="1" i="0" kern="1200" dirty="0">
                          <a:solidFill>
                            <a:schemeClr val="tx1"/>
                          </a:solidFill>
                          <a:effectLst/>
                          <a:latin typeface="+mn-lt"/>
                          <a:ea typeface="+mn-ea"/>
                          <a:cs typeface="+mn-cs"/>
                        </a:rPr>
                        <a:t>符号位</a:t>
                      </a:r>
                      <a:endParaRPr lang="zh-CN" altLang="en-US" b="1" dirty="0"/>
                    </a:p>
                  </a:txBody>
                  <a:tcPr/>
                </a:tc>
                <a:tc>
                  <a:txBody>
                    <a:bodyPr/>
                    <a:lstStyle/>
                    <a:p>
                      <a:pPr algn="ctr"/>
                      <a:r>
                        <a:rPr lang="zh-CN" altLang="en-US" sz="1800" b="1" i="0" kern="1200" dirty="0">
                          <a:solidFill>
                            <a:schemeClr val="tx1"/>
                          </a:solidFill>
                          <a:effectLst/>
                          <a:latin typeface="+mn-lt"/>
                          <a:ea typeface="+mn-ea"/>
                          <a:cs typeface="+mn-cs"/>
                        </a:rPr>
                        <a:t>指数位</a:t>
                      </a:r>
                      <a:endParaRPr lang="zh-CN" altLang="en-US" b="1" dirty="0"/>
                    </a:p>
                  </a:txBody>
                  <a:tcPr/>
                </a:tc>
                <a:tc>
                  <a:txBody>
                    <a:bodyPr/>
                    <a:lstStyle/>
                    <a:p>
                      <a:pPr algn="ctr"/>
                      <a:r>
                        <a:rPr lang="zh-CN" altLang="en-US" sz="1800" b="1" i="0" kern="1200" dirty="0">
                          <a:solidFill>
                            <a:schemeClr val="tx1"/>
                          </a:solidFill>
                          <a:effectLst/>
                          <a:latin typeface="+mn-lt"/>
                          <a:ea typeface="+mn-ea"/>
                          <a:cs typeface="+mn-cs"/>
                        </a:rPr>
                        <a:t>尾数位</a:t>
                      </a:r>
                      <a:endParaRPr lang="zh-CN" altLang="en-US" b="1" dirty="0"/>
                    </a:p>
                  </a:txBody>
                  <a:tcPr/>
                </a:tc>
                <a:tc>
                  <a:txBody>
                    <a:bodyPr/>
                    <a:lstStyle/>
                    <a:p>
                      <a:pPr algn="ctr"/>
                      <a:r>
                        <a:rPr lang="zh-CN" altLang="en-US" sz="1800" b="1" i="0" kern="1200" dirty="0">
                          <a:solidFill>
                            <a:schemeClr val="tx1"/>
                          </a:solidFill>
                          <a:effectLst/>
                          <a:latin typeface="+mn-lt"/>
                          <a:ea typeface="+mn-ea"/>
                          <a:cs typeface="+mn-cs"/>
                        </a:rPr>
                        <a:t>总位数</a:t>
                      </a:r>
                      <a:endParaRPr lang="zh-CN" altLang="en-US" b="1" dirty="0"/>
                    </a:p>
                  </a:txBody>
                  <a:tcPr/>
                </a:tc>
                <a:tc>
                  <a:txBody>
                    <a:bodyPr/>
                    <a:lstStyle/>
                    <a:p>
                      <a:pPr algn="ctr"/>
                      <a:r>
                        <a:rPr lang="zh-CN" altLang="en-US" sz="1800" b="1" i="0" kern="1200" dirty="0">
                          <a:solidFill>
                            <a:schemeClr val="tx1"/>
                          </a:solidFill>
                          <a:effectLst/>
                          <a:latin typeface="+mn-lt"/>
                          <a:ea typeface="+mn-ea"/>
                          <a:cs typeface="+mn-cs"/>
                        </a:rPr>
                        <a:t>特点与应用场景</a:t>
                      </a:r>
                      <a:endParaRPr lang="zh-CN" altLang="en-US" b="1" dirty="0"/>
                    </a:p>
                  </a:txBody>
                  <a:tcPr/>
                </a:tc>
              </a:tr>
              <a:tr h="370840">
                <a:tc>
                  <a:txBody>
                    <a:bodyPr/>
                    <a:lstStyle/>
                    <a:p>
                      <a:r>
                        <a:rPr lang="en-US" altLang="zh-CN" sz="1800" b="0" i="0" kern="1200" dirty="0">
                          <a:solidFill>
                            <a:schemeClr val="tx1"/>
                          </a:solidFill>
                          <a:effectLst/>
                          <a:latin typeface="+mn-lt"/>
                          <a:ea typeface="+mn-ea"/>
                          <a:cs typeface="+mn-cs"/>
                        </a:rPr>
                        <a:t>FP32 (</a:t>
                      </a:r>
                      <a:r>
                        <a:rPr lang="zh-CN" altLang="en-US" sz="1800" b="0" i="0" kern="1200" dirty="0">
                          <a:solidFill>
                            <a:schemeClr val="tx1"/>
                          </a:solidFill>
                          <a:effectLst/>
                          <a:latin typeface="+mn-lt"/>
                          <a:ea typeface="+mn-ea"/>
                          <a:cs typeface="+mn-cs"/>
                        </a:rPr>
                        <a:t>单精度</a:t>
                      </a:r>
                      <a:r>
                        <a:rPr lang="en-US" altLang="zh-CN" sz="1800" b="0" i="0" kern="1200" dirty="0">
                          <a:solidFill>
                            <a:schemeClr val="tx1"/>
                          </a:solidFill>
                          <a:effectLst/>
                          <a:latin typeface="+mn-lt"/>
                          <a:ea typeface="+mn-ea"/>
                          <a:cs typeface="+mn-cs"/>
                        </a:rPr>
                        <a:t>)</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1</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8</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23</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32</a:t>
                      </a:r>
                      <a:endParaRPr lang="zh-CN" altLang="en-US" dirty="0"/>
                    </a:p>
                  </a:txBody>
                  <a:tcPr/>
                </a:tc>
                <a:tc>
                  <a:txBody>
                    <a:bodyPr/>
                    <a:lstStyle/>
                    <a:p>
                      <a:pPr algn="l"/>
                      <a:r>
                        <a:rPr lang="zh-CN" altLang="en-US" sz="1800" b="0" i="0" kern="1200" dirty="0">
                          <a:solidFill>
                            <a:schemeClr val="tx1"/>
                          </a:solidFill>
                          <a:effectLst/>
                          <a:latin typeface="+mn-lt"/>
                          <a:ea typeface="+mn-ea"/>
                          <a:cs typeface="+mn-cs"/>
                        </a:rPr>
                        <a:t>高精度计算，适用于模型训练初期、科学计算。</a:t>
                      </a:r>
                      <a:endParaRPr lang="zh-CN" altLang="en-US" dirty="0"/>
                    </a:p>
                  </a:txBody>
                  <a:tcPr/>
                </a:tc>
              </a:tr>
              <a:tr h="370840">
                <a:tc>
                  <a:txBody>
                    <a:bodyPr/>
                    <a:lstStyle/>
                    <a:p>
                      <a:r>
                        <a:rPr lang="en-US" altLang="zh-CN" sz="1800" b="0" i="0" kern="1200" dirty="0">
                          <a:solidFill>
                            <a:schemeClr val="tx1"/>
                          </a:solidFill>
                          <a:effectLst/>
                          <a:latin typeface="+mn-lt"/>
                          <a:ea typeface="+mn-ea"/>
                          <a:cs typeface="+mn-cs"/>
                        </a:rPr>
                        <a:t>FP16 (</a:t>
                      </a:r>
                      <a:r>
                        <a:rPr lang="zh-CN" altLang="en-US" sz="1800" b="0" i="0" kern="1200" dirty="0">
                          <a:solidFill>
                            <a:schemeClr val="tx1"/>
                          </a:solidFill>
                          <a:effectLst/>
                          <a:latin typeface="+mn-lt"/>
                          <a:ea typeface="+mn-ea"/>
                          <a:cs typeface="+mn-cs"/>
                        </a:rPr>
                        <a:t>半精度</a:t>
                      </a:r>
                      <a:r>
                        <a:rPr lang="en-US" altLang="zh-CN" sz="1800" b="0" i="0" kern="1200" dirty="0">
                          <a:solidFill>
                            <a:schemeClr val="tx1"/>
                          </a:solidFill>
                          <a:effectLst/>
                          <a:latin typeface="+mn-lt"/>
                          <a:ea typeface="+mn-ea"/>
                          <a:cs typeface="+mn-cs"/>
                        </a:rPr>
                        <a:t>)</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1</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5</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10</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16</a:t>
                      </a:r>
                      <a:endParaRPr lang="zh-CN" altLang="en-US" dirty="0"/>
                    </a:p>
                  </a:txBody>
                  <a:tcPr/>
                </a:tc>
                <a:tc>
                  <a:txBody>
                    <a:bodyPr/>
                    <a:lstStyle/>
                    <a:p>
                      <a:pPr algn="l"/>
                      <a:r>
                        <a:rPr lang="zh-CN" altLang="en-US" sz="1800" b="0" i="0" kern="1200" dirty="0">
                          <a:solidFill>
                            <a:schemeClr val="tx1"/>
                          </a:solidFill>
                          <a:effectLst/>
                          <a:latin typeface="+mn-lt"/>
                          <a:ea typeface="+mn-ea"/>
                          <a:cs typeface="+mn-cs"/>
                        </a:rPr>
                        <a:t>内存占用低，计算快，但数值范围有限，需配合混合精度训练防止溢出。</a:t>
                      </a:r>
                      <a:endParaRPr lang="zh-CN" altLang="en-US" dirty="0"/>
                    </a:p>
                  </a:txBody>
                  <a:tcPr/>
                </a:tc>
              </a:tr>
              <a:tr h="370840">
                <a:tc>
                  <a:txBody>
                    <a:bodyPr/>
                    <a:lstStyle/>
                    <a:p>
                      <a:r>
                        <a:rPr lang="en-US" altLang="zh-CN" sz="1800" b="0" i="0" kern="1200" dirty="0">
                          <a:solidFill>
                            <a:schemeClr val="tx1"/>
                          </a:solidFill>
                          <a:effectLst/>
                          <a:latin typeface="+mn-lt"/>
                          <a:ea typeface="+mn-ea"/>
                          <a:cs typeface="+mn-cs"/>
                        </a:rPr>
                        <a:t>BF16 (Brain Float 16)</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1</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8</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7</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16</a:t>
                      </a:r>
                      <a:endParaRPr lang="zh-CN" altLang="en-US" dirty="0"/>
                    </a:p>
                  </a:txBody>
                  <a:tcPr/>
                </a:tc>
                <a:tc>
                  <a:txBody>
                    <a:bodyPr/>
                    <a:lstStyle/>
                    <a:p>
                      <a:pPr algn="l"/>
                      <a:r>
                        <a:rPr lang="zh-CN" altLang="en-US" sz="1800" b="0" i="0" kern="1200" dirty="0">
                          <a:solidFill>
                            <a:schemeClr val="tx1"/>
                          </a:solidFill>
                          <a:effectLst/>
                          <a:latin typeface="+mn-lt"/>
                          <a:ea typeface="+mn-ea"/>
                          <a:cs typeface="+mn-cs"/>
                        </a:rPr>
                        <a:t>指数位与</a:t>
                      </a:r>
                      <a:r>
                        <a:rPr lang="en-US" altLang="zh-CN" sz="1800" b="0" i="0" kern="1200" dirty="0">
                          <a:solidFill>
                            <a:schemeClr val="tx1"/>
                          </a:solidFill>
                          <a:effectLst/>
                          <a:latin typeface="+mn-lt"/>
                          <a:ea typeface="+mn-ea"/>
                          <a:cs typeface="+mn-cs"/>
                        </a:rPr>
                        <a:t>FP32</a:t>
                      </a:r>
                      <a:r>
                        <a:rPr lang="zh-CN" altLang="en-US" sz="1800" b="0" i="0" kern="1200" dirty="0">
                          <a:solidFill>
                            <a:schemeClr val="tx1"/>
                          </a:solidFill>
                          <a:effectLst/>
                          <a:latin typeface="+mn-lt"/>
                          <a:ea typeface="+mn-ea"/>
                          <a:cs typeface="+mn-cs"/>
                        </a:rPr>
                        <a:t>对齐，数值范围大，适合大规模模型训练，精度略低但稳定性强。</a:t>
                      </a:r>
                      <a:endParaRPr lang="zh-CN" altLang="en-US" dirty="0"/>
                    </a:p>
                  </a:txBody>
                  <a:tcPr/>
                </a:tc>
              </a:tr>
              <a:tr h="370840">
                <a:tc>
                  <a:txBody>
                    <a:bodyPr/>
                    <a:lstStyle/>
                    <a:p>
                      <a:r>
                        <a:rPr lang="en-US" altLang="zh-CN" sz="1800" b="0" i="0" kern="1200" dirty="0">
                          <a:solidFill>
                            <a:schemeClr val="tx1"/>
                          </a:solidFill>
                          <a:effectLst/>
                          <a:latin typeface="+mn-lt"/>
                          <a:ea typeface="+mn-ea"/>
                          <a:cs typeface="+mn-cs"/>
                        </a:rPr>
                        <a:t>TF32 (Tensor Float 32)</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1</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8</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10</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19</a:t>
                      </a:r>
                      <a:endParaRPr lang="zh-CN" altLang="en-US" dirty="0"/>
                    </a:p>
                  </a:txBody>
                  <a:tcPr/>
                </a:tc>
                <a:tc>
                  <a:txBody>
                    <a:bodyPr/>
                    <a:lstStyle/>
                    <a:p>
                      <a:pPr algn="l" fontAlgn="ctr" latinLnBrk="0">
                        <a:lnSpc>
                          <a:spcPts val="1650"/>
                        </a:lnSpc>
                      </a:pPr>
                      <a:r>
                        <a:rPr lang="en-US" altLang="zh-CN" b="0" dirty="0">
                          <a:solidFill>
                            <a:srgbClr val="4F4F4F"/>
                          </a:solidFill>
                          <a:effectLst/>
                        </a:rPr>
                        <a:t>NVIDIA</a:t>
                      </a:r>
                      <a:r>
                        <a:rPr lang="zh-CN" altLang="en-US" b="0" dirty="0">
                          <a:solidFill>
                            <a:srgbClr val="4F4F4F"/>
                          </a:solidFill>
                          <a:effectLst/>
                        </a:rPr>
                        <a:t>专用格式，指数范围同</a:t>
                      </a:r>
                      <a:r>
                        <a:rPr lang="en-US" altLang="zh-CN" b="0" dirty="0">
                          <a:solidFill>
                            <a:srgbClr val="4F4F4F"/>
                          </a:solidFill>
                          <a:effectLst/>
                        </a:rPr>
                        <a:t>FP32</a:t>
                      </a:r>
                      <a:r>
                        <a:rPr lang="zh-CN" altLang="en-US" b="0" dirty="0">
                          <a:solidFill>
                            <a:srgbClr val="4F4F4F"/>
                          </a:solidFill>
                          <a:effectLst/>
                        </a:rPr>
                        <a:t>，尾数精度同</a:t>
                      </a:r>
                      <a:r>
                        <a:rPr lang="en-US" altLang="zh-CN" b="0" dirty="0">
                          <a:solidFill>
                            <a:srgbClr val="4F4F4F"/>
                          </a:solidFill>
                          <a:effectLst/>
                        </a:rPr>
                        <a:t>FP16</a:t>
                      </a:r>
                      <a:r>
                        <a:rPr lang="zh-CN" altLang="en-US" b="0" dirty="0">
                          <a:solidFill>
                            <a:srgbClr val="4F4F4F"/>
                          </a:solidFill>
                          <a:effectLst/>
                        </a:rPr>
                        <a:t>，平衡训练效率与稳定性。</a:t>
                      </a:r>
                      <a:endParaRPr lang="zh-CN" altLang="en-US" b="0" dirty="0">
                        <a:solidFill>
                          <a:srgbClr val="4F4F4F"/>
                        </a:solidFill>
                        <a:effectLst/>
                      </a:endParaRPr>
                    </a:p>
                  </a:txBody>
                  <a:tcPr marL="50800" marR="50800" marT="50800" marB="50800" anchor="ctr"/>
                </a:tc>
              </a:tr>
              <a:tr h="370840">
                <a:tc>
                  <a:txBody>
                    <a:bodyPr/>
                    <a:lstStyle/>
                    <a:p>
                      <a:r>
                        <a:rPr lang="en-US" altLang="zh-CN" sz="1800" b="0" i="0" kern="1200" dirty="0">
                          <a:solidFill>
                            <a:schemeClr val="tx1"/>
                          </a:solidFill>
                          <a:effectLst/>
                          <a:latin typeface="+mn-lt"/>
                          <a:ea typeface="+mn-ea"/>
                          <a:cs typeface="+mn-cs"/>
                        </a:rPr>
                        <a:t>FP8 (E4M3/E5M2)</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1</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4/5</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3/2</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8</a:t>
                      </a:r>
                      <a:endParaRPr lang="zh-CN" altLang="en-US" dirty="0"/>
                    </a:p>
                  </a:txBody>
                  <a:tcPr/>
                </a:tc>
                <a:tc>
                  <a:txBody>
                    <a:bodyPr/>
                    <a:lstStyle/>
                    <a:p>
                      <a:pPr algn="l"/>
                      <a:r>
                        <a:rPr lang="zh-CN" altLang="en-US" sz="1800" b="0" i="0" kern="1200" dirty="0">
                          <a:solidFill>
                            <a:schemeClr val="tx1"/>
                          </a:solidFill>
                          <a:effectLst/>
                          <a:latin typeface="+mn-lt"/>
                          <a:ea typeface="+mn-ea"/>
                          <a:cs typeface="+mn-cs"/>
                        </a:rPr>
                        <a:t>推理加速专用，</a:t>
                      </a:r>
                      <a:r>
                        <a:rPr lang="en-US" altLang="zh-CN" sz="1800" b="0" i="0" kern="1200" dirty="0">
                          <a:solidFill>
                            <a:schemeClr val="tx1"/>
                          </a:solidFill>
                          <a:effectLst/>
                          <a:latin typeface="+mn-lt"/>
                          <a:ea typeface="+mn-ea"/>
                          <a:cs typeface="+mn-cs"/>
                        </a:rPr>
                        <a:t>E4M3</a:t>
                      </a:r>
                      <a:r>
                        <a:rPr lang="zh-CN" altLang="en-US" sz="1800" b="0" i="0" kern="1200" dirty="0">
                          <a:solidFill>
                            <a:schemeClr val="tx1"/>
                          </a:solidFill>
                          <a:effectLst/>
                          <a:latin typeface="+mn-lt"/>
                          <a:ea typeface="+mn-ea"/>
                          <a:cs typeface="+mn-cs"/>
                        </a:rPr>
                        <a:t>精度更高，</a:t>
                      </a:r>
                      <a:r>
                        <a:rPr lang="en-US" altLang="zh-CN" sz="1800" b="0" i="0" kern="1200" dirty="0">
                          <a:solidFill>
                            <a:schemeClr val="tx1"/>
                          </a:solidFill>
                          <a:effectLst/>
                          <a:latin typeface="+mn-lt"/>
                          <a:ea typeface="+mn-ea"/>
                          <a:cs typeface="+mn-cs"/>
                        </a:rPr>
                        <a:t>E5M2</a:t>
                      </a:r>
                      <a:r>
                        <a:rPr lang="zh-CN" altLang="en-US" sz="1800" b="0" i="0" kern="1200" dirty="0">
                          <a:solidFill>
                            <a:schemeClr val="tx1"/>
                          </a:solidFill>
                          <a:effectLst/>
                          <a:latin typeface="+mn-lt"/>
                          <a:ea typeface="+mn-ea"/>
                          <a:cs typeface="+mn-cs"/>
                        </a:rPr>
                        <a:t>范围更大，显存占用仅为</a:t>
                      </a:r>
                      <a:r>
                        <a:rPr lang="en-US" altLang="zh-CN" sz="1800" b="0" i="0" kern="1200" dirty="0">
                          <a:solidFill>
                            <a:schemeClr val="tx1"/>
                          </a:solidFill>
                          <a:effectLst/>
                          <a:latin typeface="+mn-lt"/>
                          <a:ea typeface="+mn-ea"/>
                          <a:cs typeface="+mn-cs"/>
                        </a:rPr>
                        <a:t>FP16</a:t>
                      </a:r>
                      <a:r>
                        <a:rPr lang="zh-CN" altLang="en-US" sz="1800" b="0" i="0" kern="1200" dirty="0">
                          <a:solidFill>
                            <a:schemeClr val="tx1"/>
                          </a:solidFill>
                          <a:effectLst/>
                          <a:latin typeface="+mn-lt"/>
                          <a:ea typeface="+mn-ea"/>
                          <a:cs typeface="+mn-cs"/>
                        </a:rPr>
                        <a:t>的一半。</a:t>
                      </a:r>
                      <a:endParaRPr lang="zh-CN" altLang="en-US" dirty="0"/>
                    </a:p>
                  </a:txBody>
                  <a:tcPr/>
                </a:tc>
              </a:tr>
              <a:tr h="370840">
                <a:tc>
                  <a:txBody>
                    <a:bodyPr/>
                    <a:lstStyle/>
                    <a:p>
                      <a:r>
                        <a:rPr lang="en-US" altLang="zh-CN" sz="1800" b="0" i="0" kern="1200" dirty="0">
                          <a:solidFill>
                            <a:schemeClr val="tx1"/>
                          </a:solidFill>
                          <a:effectLst/>
                          <a:latin typeface="+mn-lt"/>
                          <a:ea typeface="+mn-ea"/>
                          <a:cs typeface="+mn-cs"/>
                        </a:rPr>
                        <a:t>INT8/INT4</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a:t>
                      </a:r>
                      <a:endParaRPr lang="zh-CN" altLang="en-US" dirty="0"/>
                    </a:p>
                  </a:txBody>
                  <a:tcPr/>
                </a:tc>
                <a:tc>
                  <a:txBody>
                    <a:bodyPr/>
                    <a:lstStyle/>
                    <a:p>
                      <a:pPr algn="ctr"/>
                      <a:r>
                        <a:rPr lang="en-US" altLang="zh-CN" sz="1800" b="0" i="0" kern="1200" dirty="0">
                          <a:solidFill>
                            <a:schemeClr val="tx1"/>
                          </a:solidFill>
                          <a:effectLst/>
                          <a:latin typeface="+mn-lt"/>
                          <a:ea typeface="+mn-ea"/>
                          <a:cs typeface="+mn-cs"/>
                        </a:rPr>
                        <a:t>8/4</a:t>
                      </a:r>
                      <a:endParaRPr lang="zh-CN" altLang="en-US" dirty="0"/>
                    </a:p>
                  </a:txBody>
                  <a:tcPr/>
                </a:tc>
                <a:tc>
                  <a:txBody>
                    <a:bodyPr/>
                    <a:lstStyle/>
                    <a:p>
                      <a:pPr algn="l"/>
                      <a:r>
                        <a:rPr lang="zh-CN" altLang="en-US" sz="1800" b="0" i="0" kern="1200" dirty="0">
                          <a:solidFill>
                            <a:schemeClr val="tx1"/>
                          </a:solidFill>
                          <a:effectLst/>
                          <a:latin typeface="+mn-lt"/>
                          <a:ea typeface="+mn-ea"/>
                          <a:cs typeface="+mn-cs"/>
                        </a:rPr>
                        <a:t>量化后格式，显著减少存储和计算量，适合移动端和低功耗场景，但需量化校准。</a:t>
                      </a:r>
                      <a:endParaRPr lang="zh-CN" altLang="en-US" dirty="0"/>
                    </a:p>
                  </a:txBody>
                  <a:tcPr/>
                </a:tc>
              </a:tr>
            </a:tbl>
          </a:graphicData>
        </a:graphic>
      </p:graphicFrame>
      <p:sp>
        <p:nvSpPr>
          <p:cNvPr id="6" name="文本框 5"/>
          <p:cNvSpPr txBox="1"/>
          <p:nvPr/>
        </p:nvSpPr>
        <p:spPr>
          <a:xfrm>
            <a:off x="607041" y="5757237"/>
            <a:ext cx="10922807" cy="1014730"/>
          </a:xfrm>
          <a:prstGeom prst="rect">
            <a:avLst/>
          </a:prstGeom>
          <a:noFill/>
        </p:spPr>
        <p:txBody>
          <a:bodyPr wrap="square">
            <a:spAutoFit/>
          </a:bodyPr>
          <a:lstStyle/>
          <a:p>
            <a:pPr marL="0" lvl="1"/>
            <a:r>
              <a:rPr lang="zh-CN" altLang="en-US" sz="2000" b="0" i="0" dirty="0">
                <a:effectLst/>
                <a:cs typeface="Arial" panose="020B0604020202020204" pitchFamily="34" charset="0"/>
              </a:rPr>
              <a:t>说明：在</a:t>
            </a:r>
            <a:r>
              <a:rPr lang="en-US" altLang="zh-CN" sz="2000" b="0" i="0" dirty="0">
                <a:effectLst/>
                <a:cs typeface="Arial" panose="020B0604020202020204" pitchFamily="34" charset="0"/>
              </a:rPr>
              <a:t>CPU</a:t>
            </a:r>
            <a:r>
              <a:rPr lang="zh-CN" altLang="en-US" sz="2000" b="0" i="0" dirty="0">
                <a:effectLst/>
                <a:cs typeface="Arial" panose="020B0604020202020204" pitchFamily="34" charset="0"/>
              </a:rPr>
              <a:t>计算场景中，我们经常使用双精度浮点类型</a:t>
            </a:r>
            <a:r>
              <a:rPr lang="en-US" altLang="zh-CN" sz="2000" b="0" i="0" dirty="0">
                <a:effectLst/>
                <a:cs typeface="Arial" panose="020B0604020202020204" pitchFamily="34" charset="0"/>
              </a:rPr>
              <a:t>double</a:t>
            </a:r>
            <a:r>
              <a:rPr lang="zh-CN" altLang="en-US" sz="2000" b="0" i="0" dirty="0">
                <a:effectLst/>
                <a:cs typeface="Arial" panose="020B0604020202020204" pitchFamily="34" charset="0"/>
              </a:rPr>
              <a:t>（</a:t>
            </a:r>
            <a:r>
              <a:rPr lang="en-US" altLang="zh-CN" sz="2000" b="0" i="0" dirty="0">
                <a:effectLst/>
                <a:cs typeface="Arial" panose="020B0604020202020204" pitchFamily="34" charset="0"/>
              </a:rPr>
              <a:t>FP64</a:t>
            </a:r>
            <a:r>
              <a:rPr lang="zh-CN" altLang="en-US" sz="2000" b="0" i="0" dirty="0">
                <a:effectLst/>
                <a:cs typeface="Arial" panose="020B0604020202020204" pitchFamily="34" charset="0"/>
              </a:rPr>
              <a:t>或者</a:t>
            </a:r>
            <a:r>
              <a:rPr lang="en-US" altLang="zh-CN" sz="2000" b="0" i="0" dirty="0">
                <a:effectLst/>
                <a:cs typeface="Arial" panose="020B0604020202020204" pitchFamily="34" charset="0"/>
              </a:rPr>
              <a:t>float64</a:t>
            </a:r>
            <a:r>
              <a:rPr lang="zh-CN" altLang="en-US" sz="2000" b="0" i="0" dirty="0">
                <a:effectLst/>
                <a:cs typeface="Arial" panose="020B0604020202020204" pitchFamily="34" charset="0"/>
              </a:rPr>
              <a:t>）。但是在机器学习和</a:t>
            </a:r>
            <a:r>
              <a:rPr lang="en-US" altLang="zh-CN" sz="2000" b="0" i="0" dirty="0">
                <a:effectLst/>
                <a:cs typeface="Arial" panose="020B0604020202020204" pitchFamily="34" charset="0"/>
              </a:rPr>
              <a:t>AI</a:t>
            </a:r>
            <a:r>
              <a:rPr lang="zh-CN" altLang="en-US" sz="2000" b="0" i="0" dirty="0">
                <a:effectLst/>
                <a:cs typeface="Arial" panose="020B0604020202020204" pitchFamily="34" charset="0"/>
              </a:rPr>
              <a:t>加速器计算场景下，由于参数规模巨大，我们很难也没有必要使用双精度数来存储和计算。</a:t>
            </a:r>
            <a:endParaRPr lang="en-US" altLang="zh-CN" sz="2000" dirty="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603065" y="1902824"/>
            <a:ext cx="10985869" cy="4578860"/>
          </a:xfrm>
          <a:prstGeom prst="rect">
            <a:avLst/>
          </a:prstGeom>
        </p:spPr>
        <p:txBody>
          <a:bodyPr vert="horz" wrap="square" lIns="0" tIns="16933" rIns="0" bIns="0" rtlCol="0">
            <a:spAutoFit/>
          </a:bodyPr>
          <a:lstStyle/>
          <a:p>
            <a:pPr marL="0" lvl="1">
              <a:lnSpc>
                <a:spcPct val="150000"/>
              </a:lnSpc>
            </a:pPr>
            <a:r>
              <a:rPr lang="zh-CN" altLang="en-US" sz="2000" b="0" i="0" dirty="0">
                <a:effectLst/>
                <a:latin typeface="Arial" panose="020B0604020202020204" pitchFamily="34" charset="0"/>
              </a:rPr>
              <a:t>大模型在多个领域都有广泛应用，主要包括办公、制造、金融、医疗、政务等场景‌。</a:t>
            </a:r>
            <a:endParaRPr lang="zh-CN" altLang="en-US" sz="2000" b="0" i="0" dirty="0">
              <a:effectLst/>
              <a:latin typeface="Arial" panose="020B0604020202020204" pitchFamily="34" charset="0"/>
            </a:endParaRPr>
          </a:p>
          <a:p>
            <a:pPr marL="742950" lvl="1" indent="-285750">
              <a:lnSpc>
                <a:spcPct val="150000"/>
              </a:lnSpc>
              <a:buFont typeface="Wingdings" panose="05000000000000000000" pitchFamily="2" charset="2"/>
              <a:buChar char="n"/>
            </a:pPr>
            <a:r>
              <a:rPr lang="zh-CN" altLang="en-US" sz="2000" b="0" i="0" dirty="0">
                <a:effectLst/>
                <a:latin typeface="Arial" panose="020B0604020202020204" pitchFamily="34" charset="0"/>
              </a:rPr>
              <a:t>办公场景</a:t>
            </a:r>
            <a:endParaRPr lang="zh-CN" altLang="en-US" sz="2000" b="0" i="0" dirty="0">
              <a:effectLst/>
              <a:latin typeface="Arial" panose="020B0604020202020204" pitchFamily="34" charset="0"/>
            </a:endParaRPr>
          </a:p>
          <a:p>
            <a:pPr lvl="1">
              <a:lnSpc>
                <a:spcPct val="150000"/>
              </a:lnSpc>
            </a:pPr>
            <a:r>
              <a:rPr lang="zh-CN" altLang="en-US" sz="2000" b="0" i="0" dirty="0">
                <a:effectLst/>
                <a:latin typeface="Arial" panose="020B0604020202020204" pitchFamily="34" charset="0"/>
              </a:rPr>
              <a:t>大模型在办公场景中可以应用于文案生成、</a:t>
            </a:r>
            <a:r>
              <a:rPr lang="en-US" altLang="zh-CN" sz="2000" b="0" i="0" dirty="0">
                <a:effectLst/>
                <a:latin typeface="Arial" panose="020B0604020202020204" pitchFamily="34" charset="0"/>
              </a:rPr>
              <a:t>PPT</a:t>
            </a:r>
            <a:r>
              <a:rPr lang="zh-CN" altLang="en-US" sz="2000" b="0" i="0" dirty="0">
                <a:effectLst/>
                <a:latin typeface="Arial" panose="020B0604020202020204" pitchFamily="34" charset="0"/>
              </a:rPr>
              <a:t>美化、数据分析、智能会议策划、同声传译和会议记录等方面。例如，大模型可以协助构建大纲、优化表达、生成内容，自动排版</a:t>
            </a:r>
            <a:r>
              <a:rPr lang="en-US" altLang="zh-CN" sz="2000" b="0" i="0" dirty="0">
                <a:effectLst/>
                <a:latin typeface="Arial" panose="020B0604020202020204" pitchFamily="34" charset="0"/>
              </a:rPr>
              <a:t>PPT</a:t>
            </a:r>
            <a:r>
              <a:rPr lang="zh-CN" altLang="en-US" sz="2000" b="0" i="0" dirty="0">
                <a:effectLst/>
                <a:latin typeface="Arial" panose="020B0604020202020204" pitchFamily="34" charset="0"/>
              </a:rPr>
              <a:t>并生成结构清晰的会议记录‌。</a:t>
            </a:r>
            <a:endParaRPr lang="zh-CN" altLang="en-US" sz="2000" b="0" i="0" dirty="0">
              <a:effectLst/>
              <a:latin typeface="Arial" panose="020B0604020202020204" pitchFamily="34" charset="0"/>
            </a:endParaRPr>
          </a:p>
          <a:p>
            <a:pPr marL="742950" lvl="1" indent="-285750">
              <a:lnSpc>
                <a:spcPct val="150000"/>
              </a:lnSpc>
              <a:buFont typeface="Wingdings" panose="05000000000000000000" pitchFamily="2" charset="2"/>
              <a:buChar char="n"/>
            </a:pPr>
            <a:r>
              <a:rPr lang="zh-CN" altLang="en-US" sz="2000" b="0" i="0" dirty="0">
                <a:effectLst/>
                <a:latin typeface="Arial" panose="020B0604020202020204" pitchFamily="34" charset="0"/>
              </a:rPr>
              <a:t>制造场景</a:t>
            </a:r>
            <a:endParaRPr lang="zh-CN" altLang="en-US" sz="2000" b="0" i="0" dirty="0">
              <a:effectLst/>
              <a:latin typeface="Arial" panose="020B0604020202020204" pitchFamily="34" charset="0"/>
            </a:endParaRPr>
          </a:p>
          <a:p>
            <a:pPr lvl="1">
              <a:lnSpc>
                <a:spcPct val="150000"/>
              </a:lnSpc>
            </a:pPr>
            <a:r>
              <a:rPr lang="zh-CN" altLang="en-US" sz="2000" b="0" i="0" dirty="0">
                <a:effectLst/>
                <a:latin typeface="Arial" panose="020B0604020202020204" pitchFamily="34" charset="0"/>
              </a:rPr>
              <a:t>在制造场景中，大模型可以应用于研发设计、生产制造和供应链管理。例如，通过大模型可以实现设计自动化，简化设计流程，缩短</a:t>
            </a:r>
            <a:r>
              <a:rPr lang="en-US" altLang="zh-CN" sz="2000" b="0" i="0" dirty="0">
                <a:effectLst/>
                <a:latin typeface="Arial" panose="020B0604020202020204" pitchFamily="34" charset="0"/>
              </a:rPr>
              <a:t>PCB</a:t>
            </a:r>
            <a:r>
              <a:rPr lang="zh-CN" altLang="en-US" sz="2000" b="0" i="0" dirty="0">
                <a:effectLst/>
                <a:latin typeface="Arial" panose="020B0604020202020204" pitchFamily="34" charset="0"/>
              </a:rPr>
              <a:t>设计周转时间；在生产制造中，大模型可以通过</a:t>
            </a:r>
            <a:r>
              <a:rPr lang="en-US" altLang="zh-CN" sz="2000" b="0" i="0" dirty="0">
                <a:effectLst/>
                <a:latin typeface="Arial" panose="020B0604020202020204" pitchFamily="34" charset="0"/>
              </a:rPr>
              <a:t>AIGC+</a:t>
            </a:r>
            <a:r>
              <a:rPr lang="zh-CN" altLang="en-US" sz="2000" b="0" i="0" dirty="0">
                <a:effectLst/>
                <a:latin typeface="Arial" panose="020B0604020202020204" pitchFamily="34" charset="0"/>
              </a:rPr>
              <a:t>数字孪生模拟真实生产环境，进行危险和故障排查；在供应链管理中，大模型可以重构数字化办公流程，进行高效的管理决策和便捷的数据分析‌。</a:t>
            </a:r>
            <a:endParaRPr lang="zh-CN" altLang="en-US" sz="2000" b="0" i="0" dirty="0">
              <a:effectLst/>
              <a:latin typeface="Arial" panose="020B0604020202020204" pitchFamily="34" charset="0"/>
            </a:endParaRPr>
          </a:p>
        </p:txBody>
      </p:sp>
      <p:sp>
        <p:nvSpPr>
          <p:cNvPr id="13" name="标题 20"/>
          <p:cNvSpPr>
            <a:spLocks noGrp="1"/>
          </p:cNvSpPr>
          <p:nvPr>
            <p:ph type="title"/>
          </p:nvPr>
        </p:nvSpPr>
        <p:spPr>
          <a:xfrm>
            <a:off x="607041" y="240197"/>
            <a:ext cx="3996490" cy="677863"/>
          </a:xfrm>
        </p:spPr>
        <p:txBody>
          <a:bodyPr/>
          <a:lstStyle/>
          <a:p>
            <a:pPr algn="l"/>
            <a:r>
              <a:rPr lang="en-US" altLang="zh-CN" dirty="0">
                <a:sym typeface="+mn-ea"/>
              </a:rPr>
              <a:t>1.</a:t>
            </a:r>
            <a:r>
              <a:rPr lang="zh-CN" altLang="en-US" dirty="0">
                <a:sym typeface="+mn-ea"/>
              </a:rPr>
              <a:t>大模型概述</a:t>
            </a:r>
            <a:endParaRPr lang="zh-CN" altLang="en-US" dirty="0">
              <a:solidFill>
                <a:schemeClr val="tx1"/>
              </a:solidFill>
            </a:endParaRPr>
          </a:p>
        </p:txBody>
      </p:sp>
      <p:sp>
        <p:nvSpPr>
          <p:cNvPr id="2" name="文本框 1"/>
          <p:cNvSpPr txBox="1"/>
          <p:nvPr/>
        </p:nvSpPr>
        <p:spPr>
          <a:xfrm>
            <a:off x="603250" y="1395730"/>
            <a:ext cx="6096000" cy="460375"/>
          </a:xfrm>
          <a:prstGeom prst="rect">
            <a:avLst/>
          </a:prstGeom>
          <a:noFill/>
        </p:spPr>
        <p:txBody>
          <a:bodyPr wrap="square" rtlCol="0" anchor="t">
            <a:spAutoFit/>
          </a:bodyPr>
          <a:p>
            <a:pPr algn="l">
              <a:buClrTx/>
              <a:buSzTx/>
              <a:buFontTx/>
            </a:pPr>
            <a:r>
              <a:rPr lang="zh-CN" altLang="en-US" b="1" dirty="0">
                <a:solidFill>
                  <a:srgbClr val="4D4D4D"/>
                </a:solidFill>
                <a:effectLst/>
                <a:latin typeface="-apple-system"/>
                <a:sym typeface="+mn-ea"/>
              </a:rPr>
              <a:t>大模型应用</a:t>
            </a:r>
            <a:endParaRPr lang="zh-CN" altLang="en-US" b="1" dirty="0">
              <a:solidFill>
                <a:srgbClr val="4D4D4D"/>
              </a:solidFill>
              <a:effectLst/>
              <a:latin typeface="-apple-system"/>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603065" y="1408247"/>
            <a:ext cx="10985869" cy="5040525"/>
          </a:xfrm>
          <a:prstGeom prst="rect">
            <a:avLst/>
          </a:prstGeom>
        </p:spPr>
        <p:txBody>
          <a:bodyPr vert="horz" wrap="square" lIns="0" tIns="16933" rIns="0" bIns="0" rtlCol="0">
            <a:spAutoFit/>
          </a:bodyPr>
          <a:lstStyle/>
          <a:p>
            <a:pPr marL="742950" lvl="1" indent="-285750">
              <a:lnSpc>
                <a:spcPct val="150000"/>
              </a:lnSpc>
              <a:buFont typeface="Wingdings" panose="05000000000000000000" pitchFamily="2" charset="2"/>
              <a:buChar char="n"/>
            </a:pPr>
            <a:r>
              <a:rPr lang="zh-CN" altLang="en-US" sz="2000" b="0" i="0" dirty="0">
                <a:effectLst/>
                <a:latin typeface="Arial" panose="020B0604020202020204" pitchFamily="34" charset="0"/>
              </a:rPr>
              <a:t>金融场景</a:t>
            </a:r>
            <a:endParaRPr lang="zh-CN" altLang="en-US" sz="2000" b="0" i="0" dirty="0">
              <a:effectLst/>
              <a:latin typeface="Arial" panose="020B0604020202020204" pitchFamily="34" charset="0"/>
            </a:endParaRPr>
          </a:p>
          <a:p>
            <a:pPr lvl="1">
              <a:lnSpc>
                <a:spcPct val="150000"/>
              </a:lnSpc>
            </a:pPr>
            <a:r>
              <a:rPr lang="zh-CN" altLang="en-US" sz="2000" b="0" i="0" dirty="0">
                <a:effectLst/>
                <a:latin typeface="Arial" panose="020B0604020202020204" pitchFamily="34" charset="0"/>
              </a:rPr>
              <a:t>大模型在金融领域的应用包括个性化服务、电子营销、金融欺诈检测和信贷支持。例如，大模型可以根据客户行为偏好生成个性化电子邮件，通过分析海量数据识别欺诈行为，并为信贷人员提供信贷方案建议‌。</a:t>
            </a:r>
            <a:endParaRPr lang="zh-CN" altLang="en-US" sz="2000" b="0" i="0" dirty="0">
              <a:effectLst/>
              <a:latin typeface="Arial" panose="020B0604020202020204" pitchFamily="34" charset="0"/>
            </a:endParaRPr>
          </a:p>
          <a:p>
            <a:pPr marL="742950" lvl="1" indent="-285750">
              <a:lnSpc>
                <a:spcPct val="150000"/>
              </a:lnSpc>
              <a:buFont typeface="Wingdings" panose="05000000000000000000" pitchFamily="2" charset="2"/>
              <a:buChar char="n"/>
            </a:pPr>
            <a:r>
              <a:rPr lang="zh-CN" altLang="en-US" sz="2000" b="0" i="0" dirty="0">
                <a:effectLst/>
                <a:latin typeface="Arial" panose="020B0604020202020204" pitchFamily="34" charset="0"/>
              </a:rPr>
              <a:t>医疗场景</a:t>
            </a:r>
            <a:endParaRPr lang="zh-CN" altLang="en-US" sz="2000" b="0" i="0" dirty="0">
              <a:effectLst/>
              <a:latin typeface="Arial" panose="020B0604020202020204" pitchFamily="34" charset="0"/>
            </a:endParaRPr>
          </a:p>
          <a:p>
            <a:pPr lvl="1">
              <a:lnSpc>
                <a:spcPct val="150000"/>
              </a:lnSpc>
            </a:pPr>
            <a:r>
              <a:rPr lang="zh-CN" altLang="en-US" sz="2000" b="0" i="0" dirty="0">
                <a:effectLst/>
                <a:latin typeface="Arial" panose="020B0604020202020204" pitchFamily="34" charset="0"/>
              </a:rPr>
              <a:t>大模型在医疗领域的应用包括智慧影像、智慧手术和智慧健康。例如，大模型可以覆盖</a:t>
            </a:r>
            <a:r>
              <a:rPr lang="en-US" altLang="zh-CN" sz="2000" b="0" i="0" dirty="0">
                <a:effectLst/>
                <a:latin typeface="Arial" panose="020B0604020202020204" pitchFamily="34" charset="0"/>
              </a:rPr>
              <a:t>CT</a:t>
            </a:r>
            <a:r>
              <a:rPr lang="zh-CN" altLang="en-US" sz="2000" b="0" i="0" dirty="0">
                <a:effectLst/>
                <a:latin typeface="Arial" panose="020B0604020202020204" pitchFamily="34" charset="0"/>
              </a:rPr>
              <a:t>、</a:t>
            </a:r>
            <a:r>
              <a:rPr lang="en-US" altLang="zh-CN" sz="2000" b="0" i="0" dirty="0">
                <a:effectLst/>
                <a:latin typeface="Arial" panose="020B0604020202020204" pitchFamily="34" charset="0"/>
              </a:rPr>
              <a:t>MR</a:t>
            </a:r>
            <a:r>
              <a:rPr lang="zh-CN" altLang="en-US" sz="2000" b="0" i="0" dirty="0">
                <a:effectLst/>
                <a:latin typeface="Arial" panose="020B0604020202020204" pitchFamily="34" charset="0"/>
              </a:rPr>
              <a:t>、</a:t>
            </a:r>
            <a:r>
              <a:rPr lang="en-US" altLang="zh-CN" sz="2000" b="0" i="0" dirty="0">
                <a:effectLst/>
                <a:latin typeface="Arial" panose="020B0604020202020204" pitchFamily="34" charset="0"/>
              </a:rPr>
              <a:t>DR</a:t>
            </a:r>
            <a:r>
              <a:rPr lang="zh-CN" altLang="en-US" sz="2000" b="0" i="0" dirty="0">
                <a:effectLst/>
                <a:latin typeface="Arial" panose="020B0604020202020204" pitchFamily="34" charset="0"/>
              </a:rPr>
              <a:t>等多种医疗影像场景，进行早期检测及诊断；在手术中提供准确的病情评价和手术规划；作为健康助手，提供高质量的导诊服务和个性化健康建议‌。</a:t>
            </a:r>
            <a:endParaRPr lang="zh-CN" altLang="en-US" sz="2000" b="0" i="0" dirty="0">
              <a:effectLst/>
              <a:latin typeface="Arial" panose="020B0604020202020204" pitchFamily="34" charset="0"/>
            </a:endParaRPr>
          </a:p>
          <a:p>
            <a:pPr marL="742950" lvl="1" indent="-285750">
              <a:lnSpc>
                <a:spcPct val="150000"/>
              </a:lnSpc>
              <a:buFont typeface="Wingdings" panose="05000000000000000000" pitchFamily="2" charset="2"/>
              <a:buChar char="n"/>
            </a:pPr>
            <a:r>
              <a:rPr lang="zh-CN" altLang="en-US" sz="2000" b="0" i="0" dirty="0">
                <a:effectLst/>
                <a:latin typeface="Arial" panose="020B0604020202020204" pitchFamily="34" charset="0"/>
              </a:rPr>
              <a:t>政务场景</a:t>
            </a:r>
            <a:endParaRPr lang="zh-CN" altLang="en-US" sz="2000" b="0" i="0" dirty="0">
              <a:effectLst/>
              <a:latin typeface="Arial" panose="020B0604020202020204" pitchFamily="34" charset="0"/>
            </a:endParaRPr>
          </a:p>
          <a:p>
            <a:pPr lvl="1">
              <a:lnSpc>
                <a:spcPct val="150000"/>
              </a:lnSpc>
            </a:pPr>
            <a:r>
              <a:rPr lang="zh-CN" altLang="en-US" sz="2000" b="0" i="0" dirty="0">
                <a:effectLst/>
                <a:latin typeface="Arial" panose="020B0604020202020204" pitchFamily="34" charset="0"/>
              </a:rPr>
              <a:t>大模型在政务领域的应用包括政策分析、政策撰写和政策管理经验共享。例如，大模型可以利用自动化的政策检索和比对，解决海量政策参考问题，避免不可靠信息来源引发的舆论风险‌。</a:t>
            </a:r>
            <a:endParaRPr lang="zh-CN" altLang="en-US" sz="2000" dirty="0">
              <a:latin typeface="微软雅黑" panose="020B0503020204020204" pitchFamily="34" charset="-122"/>
            </a:endParaRPr>
          </a:p>
        </p:txBody>
      </p:sp>
      <p:sp>
        <p:nvSpPr>
          <p:cNvPr id="13" name="标题 20"/>
          <p:cNvSpPr>
            <a:spLocks noGrp="1"/>
          </p:cNvSpPr>
          <p:nvPr>
            <p:ph type="title"/>
          </p:nvPr>
        </p:nvSpPr>
        <p:spPr>
          <a:xfrm>
            <a:off x="607041" y="240197"/>
            <a:ext cx="3996490" cy="677863"/>
          </a:xfrm>
        </p:spPr>
        <p:txBody>
          <a:bodyPr/>
          <a:lstStyle/>
          <a:p>
            <a:pPr algn="l"/>
            <a:r>
              <a:rPr lang="en-US" altLang="zh-CN" dirty="0">
                <a:sym typeface="+mn-ea"/>
              </a:rPr>
              <a:t>1.</a:t>
            </a:r>
            <a:r>
              <a:rPr lang="zh-CN" altLang="en-US" dirty="0">
                <a:sym typeface="+mn-ea"/>
              </a:rPr>
              <a:t>大模型概述</a:t>
            </a:r>
            <a:endParaRPr lang="zh-CN" altLang="en-US"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对角圆角矩形 6"/>
          <p:cNvSpPr/>
          <p:nvPr/>
        </p:nvSpPr>
        <p:spPr>
          <a:xfrm>
            <a:off x="2048917" y="2836834"/>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sz="3600" dirty="0">
                <a:solidFill>
                  <a:schemeClr val="tx1"/>
                </a:solidFill>
                <a:latin typeface="Impact" panose="020B0806030902050204" pitchFamily="34" charset="0"/>
                <a:ea typeface="微软雅黑" panose="020B0503020204020204" pitchFamily="34" charset="-122"/>
              </a:rPr>
              <a:t>经典大模型</a:t>
            </a:r>
            <a:endParaRPr lang="zh-CN" altLang="en-US" dirty="0">
              <a:solidFill>
                <a:schemeClr val="tx1"/>
              </a:solidFill>
            </a:endParaRPr>
          </a:p>
        </p:txBody>
      </p:sp>
      <p:sp>
        <p:nvSpPr>
          <p:cNvPr id="2" name="TextBox 6"/>
          <p:cNvSpPr txBox="1">
            <a:spLocks noChangeArrowheads="1"/>
          </p:cNvSpPr>
          <p:nvPr/>
        </p:nvSpPr>
        <p:spPr bwMode="auto">
          <a:xfrm>
            <a:off x="2675322" y="2073708"/>
            <a:ext cx="588304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zh-CN" altLang="en-US" sz="3600" dirty="0">
                <a:latin typeface="Impact" panose="020B0806030902050204" pitchFamily="34" charset="0"/>
                <a:ea typeface="微软雅黑" panose="020B0503020204020204" pitchFamily="34" charset="-122"/>
              </a:rPr>
              <a:t>大模型概述</a:t>
            </a:r>
            <a:endParaRPr lang="zh-CN" altLang="en-US" sz="3600" dirty="0">
              <a:latin typeface="微软雅黑" panose="020B0503020204020204" pitchFamily="34" charset="-122"/>
              <a:ea typeface="微软雅黑" panose="020B0503020204020204" pitchFamily="34" charset="-122"/>
            </a:endParaRPr>
          </a:p>
        </p:txBody>
      </p:sp>
      <p:sp>
        <p:nvSpPr>
          <p:cNvPr id="4" name="TextBox 10"/>
          <p:cNvSpPr txBox="1">
            <a:spLocks noChangeArrowheads="1"/>
          </p:cNvSpPr>
          <p:nvPr/>
        </p:nvSpPr>
        <p:spPr bwMode="auto">
          <a:xfrm>
            <a:off x="2675322" y="2875002"/>
            <a:ext cx="62409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02    </a:t>
            </a:r>
            <a:r>
              <a:rPr lang="zh-CN" altLang="en-US" sz="3600" dirty="0">
                <a:solidFill>
                  <a:schemeClr val="bg1"/>
                </a:solidFill>
                <a:latin typeface="Impact" panose="020B0806030902050204" pitchFamily="34" charset="0"/>
                <a:ea typeface="微软雅黑" panose="020B0503020204020204" pitchFamily="34" charset="-122"/>
              </a:rPr>
              <a:t>经典大模型</a:t>
            </a:r>
            <a:endParaRPr lang="zh-CN" altLang="en-US" sz="3600" dirty="0">
              <a:solidFill>
                <a:schemeClr val="bg1"/>
              </a:solidFill>
              <a:latin typeface="+mj-ea"/>
              <a:ea typeface="+mj-ea"/>
            </a:endParaRPr>
          </a:p>
        </p:txBody>
      </p:sp>
    </p:spTree>
  </p:cSld>
  <p:clrMapOvr>
    <a:masterClrMapping/>
  </p:clrMapOvr>
  <p:transition advTm="8005"/>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673686" y="358645"/>
            <a:ext cx="15364883" cy="567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ctr" anchorCtr="0" compatLnSpc="1">
            <a:spAutoFit/>
          </a:bodyPr>
          <a:lstStyle/>
          <a:p>
            <a:pPr algn="l"/>
            <a:r>
              <a:rPr lang="en-US" altLang="zh-CN" dirty="0">
                <a:solidFill>
                  <a:srgbClr val="222222"/>
                </a:solidFill>
                <a:effectLst/>
                <a:cs typeface="Arial" panose="020B0604020202020204" pitchFamily="34" charset="0"/>
                <a:sym typeface="+mn-ea"/>
              </a:rPr>
              <a:t>Transformer</a:t>
            </a:r>
            <a:endParaRPr lang="zh-CN" altLang="en-US" dirty="0">
              <a:latin typeface="Arial" panose="020B0604020202020204" pitchFamily="34" charset="0"/>
              <a:cs typeface="Arial" panose="020B0604020202020204" pitchFamily="34" charset="0"/>
            </a:endParaRPr>
          </a:p>
        </p:txBody>
      </p:sp>
      <p:pic>
        <p:nvPicPr>
          <p:cNvPr id="15" name="object 15"/>
          <p:cNvPicPr/>
          <p:nvPr/>
        </p:nvPicPr>
        <p:blipFill>
          <a:blip r:embed="rId1" cstate="print"/>
          <a:stretch>
            <a:fillRect/>
          </a:stretch>
        </p:blipFill>
        <p:spPr>
          <a:xfrm>
            <a:off x="7481570" y="1783080"/>
            <a:ext cx="3153410" cy="4479925"/>
          </a:xfrm>
          <a:prstGeom prst="rect">
            <a:avLst/>
          </a:prstGeom>
        </p:spPr>
      </p:pic>
      <p:sp>
        <p:nvSpPr>
          <p:cNvPr id="16" name="object 16"/>
          <p:cNvSpPr txBox="1"/>
          <p:nvPr/>
        </p:nvSpPr>
        <p:spPr>
          <a:xfrm>
            <a:off x="673735" y="1845310"/>
            <a:ext cx="6377305" cy="4689475"/>
          </a:xfrm>
          <a:prstGeom prst="rect">
            <a:avLst/>
          </a:prstGeom>
        </p:spPr>
        <p:txBody>
          <a:bodyPr vert="horz" wrap="square" lIns="0" tIns="73659" rIns="0" bIns="0" rtlCol="0">
            <a:spAutoFit/>
          </a:bodyPr>
          <a:lstStyle/>
          <a:p>
            <a:pPr marL="15875">
              <a:lnSpc>
                <a:spcPct val="150000"/>
              </a:lnSpc>
              <a:spcBef>
                <a:spcPts val="960"/>
              </a:spcBef>
              <a:tabLst>
                <a:tab pos="398145" algn="l"/>
                <a:tab pos="399415" algn="l"/>
              </a:tabLst>
            </a:pPr>
            <a:r>
              <a:rPr sz="2000" spc="-13" dirty="0">
                <a:cs typeface="Arial" panose="020B0604020202020204" pitchFamily="34" charset="0"/>
              </a:rPr>
              <a:t>2017年，在Ashish Vaswani et.al</a:t>
            </a:r>
            <a:r>
              <a:rPr lang="zh-CN" altLang="en-US" sz="2000" spc="-13" dirty="0">
                <a:cs typeface="Arial" panose="020B0604020202020204" pitchFamily="34" charset="0"/>
              </a:rPr>
              <a:t>（</a:t>
            </a:r>
            <a:r>
              <a:rPr lang="en-US" altLang="zh-CN" sz="2000" b="0" i="0" dirty="0">
                <a:effectLst/>
                <a:cs typeface="Arial" panose="020B0604020202020204" pitchFamily="34" charset="0"/>
              </a:rPr>
              <a:t>google</a:t>
            </a:r>
            <a:r>
              <a:rPr lang="zh-CN" altLang="en-US" sz="2000" b="0" i="0" dirty="0">
                <a:effectLst/>
                <a:cs typeface="Arial" panose="020B0604020202020204" pitchFamily="34" charset="0"/>
              </a:rPr>
              <a:t>机器翻译团队</a:t>
            </a:r>
            <a:r>
              <a:rPr lang="zh-CN" altLang="en-US" sz="2000" spc="-13" dirty="0">
                <a:cs typeface="Arial" panose="020B0604020202020204" pitchFamily="34" charset="0"/>
              </a:rPr>
              <a:t>）</a:t>
            </a:r>
            <a:r>
              <a:rPr sz="2000" spc="-13" dirty="0" err="1">
                <a:cs typeface="Arial" panose="020B0604020202020204" pitchFamily="34" charset="0"/>
              </a:rPr>
              <a:t>的论文《Attention</a:t>
            </a:r>
            <a:r>
              <a:rPr sz="2000" spc="-13" dirty="0">
                <a:cs typeface="Arial" panose="020B0604020202020204" pitchFamily="34" charset="0"/>
              </a:rPr>
              <a:t> Is All You Need》</a:t>
            </a:r>
            <a:r>
              <a:rPr lang="zh-CN" altLang="en-US" sz="2000" spc="-13" dirty="0">
                <a:cs typeface="Arial" panose="020B0604020202020204" pitchFamily="34" charset="0"/>
              </a:rPr>
              <a:t>（</a:t>
            </a:r>
            <a:r>
              <a:rPr lang="zh-CN" altLang="en-US" sz="2000" dirty="0">
                <a:cs typeface="Arial" panose="020B0604020202020204" pitchFamily="34" charset="0"/>
              </a:rPr>
              <a:t>发表在</a:t>
            </a:r>
            <a:r>
              <a:rPr lang="en-US" altLang="zh-CN" sz="2000" b="0" i="0" dirty="0">
                <a:effectLst/>
                <a:cs typeface="Arial" panose="020B0604020202020204" pitchFamily="34" charset="0"/>
              </a:rPr>
              <a:t>NIPS</a:t>
            </a:r>
            <a:r>
              <a:rPr lang="zh-CN" altLang="en-US" sz="2000" b="0" i="0" dirty="0">
                <a:effectLst/>
                <a:cs typeface="Arial" panose="020B0604020202020204" pitchFamily="34" charset="0"/>
              </a:rPr>
              <a:t>上</a:t>
            </a:r>
            <a:r>
              <a:rPr lang="zh-CN" altLang="en-US" sz="2000" spc="-13" dirty="0">
                <a:cs typeface="Arial" panose="020B0604020202020204" pitchFamily="34" charset="0"/>
              </a:rPr>
              <a:t>）</a:t>
            </a:r>
            <a:r>
              <a:rPr sz="2000" spc="-13" dirty="0">
                <a:cs typeface="Arial" panose="020B0604020202020204" pitchFamily="34" charset="0"/>
              </a:rPr>
              <a:t> </a:t>
            </a:r>
            <a:r>
              <a:rPr sz="2000" spc="-13" dirty="0" err="1">
                <a:cs typeface="Arial" panose="020B0604020202020204" pitchFamily="34" charset="0"/>
              </a:rPr>
              <a:t>中，考虑到</a:t>
            </a:r>
            <a:r>
              <a:rPr lang="zh-CN" altLang="en-US" sz="2000" spc="-13" dirty="0">
                <a:cs typeface="Arial" panose="020B0604020202020204" pitchFamily="34" charset="0"/>
              </a:rPr>
              <a:t>主流</a:t>
            </a:r>
            <a:r>
              <a:rPr sz="2000" spc="-13" dirty="0" err="1">
                <a:cs typeface="Arial" panose="020B0604020202020204" pitchFamily="34" charset="0"/>
              </a:rPr>
              <a:t>序列</a:t>
            </a:r>
            <a:r>
              <a:rPr lang="zh-CN" altLang="en-US" sz="2000" b="0" i="0" dirty="0">
                <a:effectLst/>
                <a:cs typeface="Arial" panose="020B0604020202020204" pitchFamily="34" charset="0"/>
              </a:rPr>
              <a:t>转录</a:t>
            </a:r>
            <a:r>
              <a:rPr sz="2000" spc="-13" dirty="0" err="1">
                <a:cs typeface="Arial" panose="020B0604020202020204" pitchFamily="34" charset="0"/>
              </a:rPr>
              <a:t>模型基于编码器-解码器配置中的复杂递归或卷积神经网络，性能最好的模型被证明还是通过注意力机制（attention</a:t>
            </a:r>
            <a:r>
              <a:rPr sz="2000" spc="-13" dirty="0">
                <a:cs typeface="Arial" panose="020B0604020202020204" pitchFamily="34" charset="0"/>
              </a:rPr>
              <a:t>  </a:t>
            </a:r>
            <a:r>
              <a:rPr sz="2000" spc="-13" dirty="0" err="1">
                <a:cs typeface="Arial" panose="020B0604020202020204" pitchFamily="34" charset="0"/>
              </a:rPr>
              <a:t>mechanism）连接编码器和解码器</a:t>
            </a:r>
            <a:r>
              <a:rPr lang="zh-CN" altLang="en-US" sz="2000" spc="-13" dirty="0">
                <a:cs typeface="Arial" panose="020B0604020202020204" pitchFamily="34" charset="0"/>
              </a:rPr>
              <a:t>。</a:t>
            </a:r>
            <a:r>
              <a:rPr sz="2000" spc="-13" dirty="0" err="1">
                <a:cs typeface="Arial" panose="020B0604020202020204" pitchFamily="34" charset="0"/>
              </a:rPr>
              <a:t>因而《Attention</a:t>
            </a:r>
            <a:r>
              <a:rPr sz="2000" spc="-13" dirty="0">
                <a:cs typeface="Arial" panose="020B0604020202020204" pitchFamily="34" charset="0"/>
              </a:rPr>
              <a:t> Is All You Need》 中提出了一种新的简单架构——Transformer</a:t>
            </a:r>
            <a:r>
              <a:rPr lang="zh-CN" altLang="en-US" sz="2000" spc="-13" dirty="0">
                <a:cs typeface="Arial" panose="020B0604020202020204" pitchFamily="34" charset="0"/>
              </a:rPr>
              <a:t>。</a:t>
            </a:r>
            <a:r>
              <a:rPr sz="2000" spc="-13" dirty="0" err="1">
                <a:cs typeface="Arial" panose="020B0604020202020204" pitchFamily="34" charset="0"/>
              </a:rPr>
              <a:t>它完全基于注意力机制</a:t>
            </a:r>
            <a:r>
              <a:rPr sz="2000" spc="-13" dirty="0">
                <a:cs typeface="Arial" panose="020B0604020202020204" pitchFamily="34" charset="0"/>
              </a:rPr>
              <a:t>，  </a:t>
            </a:r>
            <a:r>
              <a:rPr sz="2000" spc="-13" dirty="0" err="1">
                <a:cs typeface="Arial" panose="020B0604020202020204" pitchFamily="34" charset="0"/>
              </a:rPr>
              <a:t>完全不用</a:t>
            </a:r>
            <a:r>
              <a:rPr lang="en-US" altLang="zh-CN" sz="2000" spc="-13" dirty="0" err="1">
                <a:cs typeface="Arial" panose="020B0604020202020204" pitchFamily="34" charset="0"/>
              </a:rPr>
              <a:t>RNN</a:t>
            </a:r>
            <a:r>
              <a:rPr sz="2000" spc="-13" dirty="0" err="1">
                <a:cs typeface="Arial" panose="020B0604020202020204" pitchFamily="34" charset="0"/>
              </a:rPr>
              <a:t>和</a:t>
            </a:r>
            <a:r>
              <a:rPr lang="en-US" altLang="zh-CN" sz="2000" spc="-13" dirty="0" err="1">
                <a:cs typeface="Arial" panose="020B0604020202020204" pitchFamily="34" charset="0"/>
              </a:rPr>
              <a:t>CNN</a:t>
            </a:r>
            <a:r>
              <a:rPr lang="zh-CN" altLang="en-US" sz="2000" spc="-13" dirty="0">
                <a:cs typeface="Arial" panose="020B0604020202020204" pitchFamily="34" charset="0"/>
              </a:rPr>
              <a:t>。</a:t>
            </a:r>
            <a:r>
              <a:rPr sz="2000" spc="-13" dirty="0" err="1">
                <a:cs typeface="Arial" panose="020B0604020202020204" pitchFamily="34" charset="0"/>
              </a:rPr>
              <a:t>因而</a:t>
            </a:r>
            <a:r>
              <a:rPr lang="zh-CN" altLang="en-US" sz="2000" spc="-13" dirty="0">
                <a:cs typeface="Arial" panose="020B0604020202020204" pitchFamily="34" charset="0"/>
              </a:rPr>
              <a:t>该</a:t>
            </a:r>
            <a:r>
              <a:rPr sz="2000" spc="-13" dirty="0" err="1">
                <a:cs typeface="Arial" panose="020B0604020202020204" pitchFamily="34" charset="0"/>
              </a:rPr>
              <a:t>模型在质量上更优，同时更易于并行化，并且需要的训练时间明显更少</a:t>
            </a:r>
            <a:r>
              <a:rPr sz="2000" spc="-13" dirty="0">
                <a:cs typeface="Arial" panose="020B0604020202020204" pitchFamily="34" charset="0"/>
              </a:rPr>
              <a:t>。</a:t>
            </a:r>
            <a:r>
              <a:rPr lang="zh-CN" altLang="en-US" sz="2000" b="0" i="0" dirty="0">
                <a:effectLst/>
                <a:cs typeface="Arial" panose="020B0604020202020204" pitchFamily="34" charset="0"/>
              </a:rPr>
              <a:t>论文实现的任务是机器翻译。</a:t>
            </a:r>
            <a:endParaRPr lang="zh-CN" altLang="en-US" sz="2000" dirty="0">
              <a:cs typeface="Arial" panose="020B0604020202020204" pitchFamily="34" charset="0"/>
            </a:endParaRPr>
          </a:p>
        </p:txBody>
      </p:sp>
      <p:sp>
        <p:nvSpPr>
          <p:cNvPr id="20" name="文本框 19"/>
          <p:cNvSpPr txBox="1"/>
          <p:nvPr/>
        </p:nvSpPr>
        <p:spPr>
          <a:xfrm>
            <a:off x="7828473" y="6262703"/>
            <a:ext cx="3596662" cy="338554"/>
          </a:xfrm>
          <a:prstGeom prst="rect">
            <a:avLst/>
          </a:prstGeom>
          <a:noFill/>
        </p:spPr>
        <p:txBody>
          <a:bodyPr wrap="square">
            <a:spAutoFit/>
          </a:bodyPr>
          <a:lstStyle/>
          <a:p>
            <a:r>
              <a:rPr lang="zh-CN" altLang="en-US" sz="1600" dirty="0">
                <a:cs typeface="Arial" panose="020B0604020202020204" pitchFamily="34" charset="0"/>
              </a:rPr>
              <a:t>图：</a:t>
            </a:r>
            <a:r>
              <a:rPr lang="en-US" altLang="zh-CN" sz="1600" dirty="0">
                <a:cs typeface="Arial" panose="020B0604020202020204" pitchFamily="34" charset="0"/>
              </a:rPr>
              <a:t>Transformer</a:t>
            </a:r>
            <a:r>
              <a:rPr lang="zh-CN" altLang="en-US" sz="1600" dirty="0">
                <a:cs typeface="Arial" panose="020B0604020202020204" pitchFamily="34" charset="0"/>
              </a:rPr>
              <a:t>模型架构</a:t>
            </a:r>
            <a:endParaRPr lang="zh-CN" altLang="en-US" sz="1600" dirty="0">
              <a:cs typeface="Arial" panose="020B0604020202020204" pitchFamily="34" charset="0"/>
            </a:endParaRPr>
          </a:p>
        </p:txBody>
      </p:sp>
      <p:sp>
        <p:nvSpPr>
          <p:cNvPr id="66" name="文本框 65"/>
          <p:cNvSpPr txBox="1"/>
          <p:nvPr/>
        </p:nvSpPr>
        <p:spPr>
          <a:xfrm>
            <a:off x="673735" y="1318260"/>
            <a:ext cx="2805430" cy="460375"/>
          </a:xfrm>
          <a:prstGeom prst="rect">
            <a:avLst/>
          </a:prstGeom>
          <a:noFill/>
        </p:spPr>
        <p:txBody>
          <a:bodyPr wrap="square">
            <a:spAutoFit/>
          </a:bodyPr>
          <a:lstStyle/>
          <a:p>
            <a:r>
              <a:rPr lang="en-US" altLang="zh-CN" b="1" i="0" dirty="0">
                <a:solidFill>
                  <a:srgbClr val="222222"/>
                </a:solidFill>
                <a:effectLst/>
                <a:cs typeface="Arial" panose="020B0604020202020204" pitchFamily="34" charset="0"/>
              </a:rPr>
              <a:t>Transformer</a:t>
            </a:r>
            <a:r>
              <a:rPr lang="zh-CN" altLang="en-US" b="1" i="0" dirty="0">
                <a:solidFill>
                  <a:srgbClr val="222222"/>
                </a:solidFill>
                <a:effectLst/>
                <a:cs typeface="Arial" panose="020B0604020202020204" pitchFamily="34" charset="0"/>
              </a:rPr>
              <a:t>结构</a:t>
            </a:r>
            <a:endParaRPr lang="zh-CN" altLang="en-US" b="1" dirty="0">
              <a:cs typeface="Arial" panose="020B0604020202020204" pitchFamily="34" charset="0"/>
            </a:endParaRP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11022</Words>
  <Application>WPS 演示</Application>
  <PresentationFormat>宽屏</PresentationFormat>
  <Paragraphs>462</Paragraphs>
  <Slides>43</Slides>
  <Notes>27</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61" baseType="lpstr">
      <vt:lpstr>Arial</vt:lpstr>
      <vt:lpstr>宋体</vt:lpstr>
      <vt:lpstr>Wingdings</vt:lpstr>
      <vt:lpstr>微软雅黑</vt:lpstr>
      <vt:lpstr>Arial</vt:lpstr>
      <vt:lpstr>Times New Roman</vt:lpstr>
      <vt:lpstr>等线</vt:lpstr>
      <vt:lpstr>Impact</vt:lpstr>
      <vt:lpstr>-apple-system</vt:lpstr>
      <vt:lpstr>Segoe Print</vt:lpstr>
      <vt:lpstr>Times</vt:lpstr>
      <vt:lpstr>Times New Roman</vt:lpstr>
      <vt:lpstr>Arial Unicode MS</vt:lpstr>
      <vt:lpstr>Open Sans</vt:lpstr>
      <vt:lpstr>Wingdings</vt:lpstr>
      <vt:lpstr>HarmonyOS-Hans</vt:lpstr>
      <vt:lpstr>默认设计模板</vt:lpstr>
      <vt:lpstr>Paint.Picture</vt:lpstr>
      <vt:lpstr>深度学习-大模型  </vt:lpstr>
      <vt:lpstr>本章目录</vt:lpstr>
      <vt:lpstr>1.大模型概述</vt:lpstr>
      <vt:lpstr>PowerPoint 演示文稿</vt:lpstr>
      <vt:lpstr>1.大模型概述</vt:lpstr>
      <vt:lpstr>3.大模型应用</vt:lpstr>
      <vt:lpstr>3.大模型应用</vt:lpstr>
      <vt:lpstr>2.经典大模型</vt:lpstr>
      <vt:lpstr>Transformer</vt:lpstr>
      <vt:lpstr>Transformer</vt:lpstr>
      <vt:lpstr>Transformer</vt:lpstr>
      <vt:lpstr>Transformer</vt:lpstr>
      <vt:lpstr>Transformer</vt:lpstr>
      <vt:lpstr>Transformer</vt:lpstr>
      <vt:lpstr>Transformer</vt:lpstr>
      <vt:lpstr>Transformer</vt:lpstr>
      <vt:lpstr>Transformer</vt:lpstr>
      <vt:lpstr>Transformer</vt:lpstr>
      <vt:lpstr>Transformer</vt:lpstr>
      <vt:lpstr>PowerPoint 演示文稿</vt:lpstr>
      <vt:lpstr>PowerPoint 演示文稿</vt:lpstr>
      <vt:lpstr>BERT</vt:lpstr>
      <vt:lpstr>BERT</vt:lpstr>
      <vt:lpstr>PowerPoint 演示文稿</vt:lpstr>
      <vt:lpstr>PowerPoint 演示文稿</vt:lpstr>
      <vt:lpstr>如何使用BERT</vt:lpstr>
      <vt:lpstr>Vision Transformer</vt:lpstr>
      <vt:lpstr>Vision Transformer</vt:lpstr>
      <vt:lpstr>Vision Transformer</vt:lpstr>
      <vt:lpstr>Vision Transformer</vt:lpstr>
      <vt:lpstr>Vision Transformer</vt:lpstr>
      <vt:lpstr>Swin Transformer</vt:lpstr>
      <vt:lpstr>DETR</vt:lpstr>
      <vt:lpstr>CLIP</vt:lpstr>
      <vt:lpstr>DALL-E</vt:lpstr>
      <vt:lpstr>LLaMA</vt:lpstr>
      <vt:lpstr>GPT</vt:lpstr>
      <vt:lpstr>GPT</vt:lpstr>
      <vt:lpstr>GPT</vt:lpstr>
      <vt:lpstr>GPT</vt:lpstr>
      <vt:lpstr>DeepSeek</vt:lpstr>
      <vt:lpstr>参考文献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dc:title>
  <dc:creator>黄海广</dc:creator>
  <cp:lastModifiedBy>廖远</cp:lastModifiedBy>
  <cp:revision>3548</cp:revision>
  <cp:lastPrinted>2018-06-09T17:02:00Z</cp:lastPrinted>
  <dcterms:created xsi:type="dcterms:W3CDTF">2016-05-18T20:32:00Z</dcterms:created>
  <dcterms:modified xsi:type="dcterms:W3CDTF">2025-09-03T01:50:20Z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F6712CA5DA8D40EB9882D82EED013C85_12</vt:lpwstr>
  </property>
</Properties>
</file>